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4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50B06-2772-4F7D-A34C-DD1028E58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1E47DB-25DF-4207-870D-32A7FBE81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92526-8647-40F0-8BD9-FD2F8FD6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5670C6-51A6-4289-884C-F64321D8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3FA0A-16C7-4E60-9FD2-F944507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0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1C4CF-CBF1-4393-A131-62682FFD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AE6780-2F0C-44CB-AF33-34CC5B5E6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3C55D-E122-4664-9838-87534BAE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99B21-EFC6-4CD6-9E18-3B05E2C7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7FA2F-AA42-40D0-ACA5-FAC9BC60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2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08F1EF-C04C-4394-B530-CEA913795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E04AF9-6252-47B6-8769-5D2E0444B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50CF-4F8C-4FD8-B9D6-F3861A6D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FDAD2-9463-4877-BC51-2E94DC4D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8F7F0-85AA-43CE-AC00-BE64BFA3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8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F2323-0D76-41A6-BA92-8930F6F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8D637-55A6-4E73-A35C-934F3587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3E251-C368-4B6D-B17C-5AADD877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B5606-EFC9-4882-AE92-8498A244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649CA-8EAB-4445-9133-C797B9E9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8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91E90-FA95-4387-BAD8-57DCE42F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9F674-0F0B-422F-85B7-AE08A931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8DD7E-D72D-4B3B-9400-866D7399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4D1C0-8B16-44EC-88B7-6CFB9133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D9F61-3B39-47AB-8FAB-956D6D5C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4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0BD03-935D-44F6-BE90-DD45C2FE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78AE-EF21-4A57-91EB-6FB583E07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ADEDBB-0FB9-4083-A698-B7BCE1C1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902DD-0AA3-4D38-BDAB-A1E24B6F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9C3DA-1D25-48BB-B712-408D8C2A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0879D-9E2A-4B94-9038-8069FB18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3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63756-5890-48C9-AC27-DAA1D4F8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48CB50-E7D9-4BED-9BB9-430872AB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C3FFA-AAEC-478B-9192-67847D9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B3C648-C8F3-4D54-97AF-7C8ECBC6D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CE55D1-7B48-45FA-93CB-0E2092D26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C62F7F-2CD5-4FD7-82F3-A6B0693A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0ADD5D-FF0B-4484-B514-42CEE1F0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E6F452-06B3-4830-A98B-F96EA256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8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8FBE3-36A0-42A7-8968-817F819B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630801-FA9F-4591-8F2E-ED2B9F18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5836A-5584-442F-A0A4-F9CDDD1D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60BD6-6663-4B05-887B-5812CEDB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32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BCE52D-1901-4FEA-857E-55EE7927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C66F8-B145-4FF3-89CC-C3A0230A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37F54-E286-4854-82AD-2C81554D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20243-DC2A-44FD-82F2-9DF21636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D0EFF-25BF-42FA-955D-342ACEBE3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E0B5A-20CB-43D7-A0F6-CCBEA80E9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CAE321-C3D9-4C82-B606-57316A52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A30D90-021F-4F56-87FA-18D80A63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6F93-312D-4971-9C52-89489AA4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2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BFA15-7317-4761-BBDC-B54E9608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C284AA-2A54-4547-9902-E1B2C050C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60A891-1ABC-4370-8964-C66F851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71B35D-F73D-43C7-9638-E2BB4A67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7B8CE7-145A-4862-B536-9BFC686D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19ABC2-74F7-4CB4-BF42-CE9D7509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E1EBA6-E9A8-453C-856F-F4A27CDC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AEAE59-C534-4047-8382-F7764836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1AC9A-84BE-4D2B-BE4B-AB14BE34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05BAF-DBA1-4C1D-AE3E-C47DFE87737E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875F3-FDB8-49D6-B281-9604C75C9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3E550-D0B4-4AC6-91FB-50A7C2C2D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3B7A4-260D-4D7E-A5BE-CF0F2EB70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1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2DA6C-21DE-44A0-AE54-A985D0651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MNIST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58BBFA-D6F6-4FD4-BFA0-04D83C3EA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2018010724 </a:t>
            </a:r>
            <a:r>
              <a:rPr lang="ko-KR" altLang="en-US" dirty="0" err="1" smtClean="0"/>
              <a:t>황세윤</a:t>
            </a:r>
            <a:endParaRPr lang="en-US" altLang="ko-KR" dirty="0" smtClean="0"/>
          </a:p>
          <a:p>
            <a:r>
              <a:rPr lang="en-US" altLang="ko-KR" dirty="0" smtClean="0"/>
              <a:t>2021010702 </a:t>
            </a:r>
            <a:r>
              <a:rPr lang="ko-KR" altLang="en-US" dirty="0" err="1" smtClean="0"/>
              <a:t>진서영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36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3.3.2 </a:t>
            </a:r>
            <a:r>
              <a:rPr lang="ko-KR" altLang="en-US" b="1" dirty="0"/>
              <a:t>오차 행렬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74CB5-B0AA-4296-BEE6-B88EDF08F3C3}"/>
              </a:ext>
            </a:extLst>
          </p:cNvPr>
          <p:cNvSpPr txBox="1"/>
          <p:nvPr/>
        </p:nvSpPr>
        <p:spPr>
          <a:xfrm>
            <a:off x="3048505" y="1859340"/>
            <a:ext cx="60949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오차 행렬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(Confusion matrix): Classification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의 성능을 평가하는데 더 좋은 방법</a:t>
            </a:r>
          </a:p>
          <a:p>
            <a:pPr algn="l"/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&gt;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클래스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A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의 샘플이 클래스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B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로 분류된 횟수를 세는 것</a:t>
            </a:r>
          </a:p>
          <a:p>
            <a:pPr algn="l"/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&gt; ex) Classifier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가 숫자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를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3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으로 잘못 분류한 횟수를 알고 싶다면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행렬의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행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3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열을 보면 됨</a:t>
            </a:r>
          </a:p>
          <a:p>
            <a:pPr algn="l"/>
            <a:endParaRPr lang="ko-KR" altLang="en-US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오차 행렬 만들려면 실제 정답 값과 비교하기 위해 </a:t>
            </a:r>
            <a:r>
              <a:rPr lang="ko-KR" altLang="en-US" i="0" dirty="0" err="1">
                <a:solidFill>
                  <a:srgbClr val="555555"/>
                </a:solidFill>
                <a:effectLst/>
                <a:latin typeface="Noto Sans KR"/>
              </a:rPr>
              <a:t>예측값을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 만들어야 함</a:t>
            </a:r>
          </a:p>
          <a:p>
            <a:pPr algn="l"/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&gt;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주의할 점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: test set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건드리면 안 됨</a:t>
            </a:r>
          </a:p>
          <a:p>
            <a:pPr algn="l"/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&gt; test set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은 제일 마지막에 쓰임</a:t>
            </a:r>
          </a:p>
          <a:p>
            <a:pPr algn="l"/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&gt; test set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대신 </a:t>
            </a:r>
            <a:r>
              <a:rPr lang="en-US" altLang="ko-KR" i="0" dirty="0" err="1">
                <a:solidFill>
                  <a:srgbClr val="555555"/>
                </a:solidFill>
                <a:effectLst/>
                <a:latin typeface="Noto Sans KR"/>
              </a:rPr>
              <a:t>cross_val_predict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()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사용 가능함</a:t>
            </a:r>
          </a:p>
        </p:txBody>
      </p:sp>
    </p:spTree>
    <p:extLst>
      <p:ext uri="{BB962C8B-B14F-4D97-AF65-F5344CB8AC3E}">
        <p14:creationId xmlns:p14="http://schemas.microsoft.com/office/powerpoint/2010/main" val="64627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3.3.2 </a:t>
            </a:r>
            <a:r>
              <a:rPr lang="ko-KR" altLang="en-US" b="1" dirty="0"/>
              <a:t>오차 행렬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69C181-3AB6-452E-8085-9D64B6D5DB04}"/>
              </a:ext>
            </a:extLst>
          </p:cNvPr>
          <p:cNvGrpSpPr/>
          <p:nvPr/>
        </p:nvGrpSpPr>
        <p:grpSpPr>
          <a:xfrm>
            <a:off x="3048505" y="1981754"/>
            <a:ext cx="6094990" cy="2894493"/>
            <a:chOff x="0" y="1925005"/>
            <a:chExt cx="6094990" cy="28944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63D719-1671-4390-84D8-48BA182251DC}"/>
                </a:ext>
              </a:extLst>
            </p:cNvPr>
            <p:cNvSpPr txBox="1"/>
            <p:nvPr/>
          </p:nvSpPr>
          <p:spPr>
            <a:xfrm>
              <a:off x="0" y="1925005"/>
              <a:ext cx="60949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i="0" dirty="0" err="1" smtClean="0">
                  <a:solidFill>
                    <a:srgbClr val="333333"/>
                  </a:solidFill>
                  <a:effectLst/>
                  <a:latin typeface="Noto Sans KR"/>
                </a:rPr>
                <a:t>cross_val_predict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():  </a:t>
              </a:r>
              <a:r>
                <a:rPr lang="en-US" altLang="ko-KR" sz="1200" i="0" dirty="0" err="1">
                  <a:solidFill>
                    <a:srgbClr val="333333"/>
                  </a:solidFill>
                  <a:effectLst/>
                  <a:latin typeface="Noto Sans KR"/>
                </a:rPr>
                <a:t>cross_val_score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()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처럼 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k-fold 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교차 검증을 수행하지만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, 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점수 대신 각 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test fold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에서 얻은 예측을 반환함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. </a:t>
              </a:r>
            </a:p>
            <a:p>
              <a:pPr algn="l"/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&gt; 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모든 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training set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에 대해 깨끗이 예측을 했다고 말할 수 있음</a:t>
              </a:r>
            </a:p>
            <a:p>
              <a:pPr algn="l"/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&gt; </a:t>
              </a:r>
              <a:r>
                <a:rPr lang="ko-KR" altLang="en-US" sz="1200" i="0" dirty="0">
                  <a:solidFill>
                    <a:srgbClr val="333333"/>
                  </a:solidFill>
                  <a:effectLst/>
                  <a:latin typeface="Noto Sans KR"/>
                </a:rPr>
                <a:t>훈련 하는 동안 보지 못했던 데이터에 대해 예측했다는 의미</a:t>
              </a:r>
              <a:r>
                <a:rPr lang="en-US" altLang="ko-KR" sz="1200" i="0" dirty="0">
                  <a:solidFill>
                    <a:srgbClr val="333333"/>
                  </a:solidFill>
                  <a:effectLst/>
                  <a:latin typeface="Noto Sans KR"/>
                </a:rPr>
                <a:t>!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B4443B-076B-40AC-8C5D-5B1042EC3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44" t="37255" r="43489" b="53572"/>
            <a:stretch/>
          </p:blipFill>
          <p:spPr>
            <a:xfrm>
              <a:off x="0" y="2933395"/>
              <a:ext cx="4264761" cy="6291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5C1E27-6CEA-49E1-9DB1-259A069DA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644" t="50286" r="43489" b="37359"/>
            <a:stretch/>
          </p:blipFill>
          <p:spPr>
            <a:xfrm>
              <a:off x="0" y="3972153"/>
              <a:ext cx="4264761" cy="8473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0DDABC-21AF-4FFF-966D-DF30CB912829}"/>
                </a:ext>
              </a:extLst>
            </p:cNvPr>
            <p:cNvSpPr txBox="1"/>
            <p:nvPr/>
          </p:nvSpPr>
          <p:spPr>
            <a:xfrm>
              <a:off x="0" y="3609186"/>
              <a:ext cx="3790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실제 정답 값과 예측 값을 넣고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Confusion matrix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를 호출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771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3.3.2 </a:t>
            </a:r>
            <a:r>
              <a:rPr lang="ko-KR" altLang="en-US" b="1" dirty="0"/>
              <a:t>오차 행렬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0E431F-08B7-4DAF-9819-743DD7304B92}"/>
              </a:ext>
            </a:extLst>
          </p:cNvPr>
          <p:cNvGrpSpPr/>
          <p:nvPr/>
        </p:nvGrpSpPr>
        <p:grpSpPr>
          <a:xfrm>
            <a:off x="174965" y="1720840"/>
            <a:ext cx="11842070" cy="3416320"/>
            <a:chOff x="349930" y="1851468"/>
            <a:chExt cx="11842070" cy="34163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178AEE-61D7-42FD-A4DB-8DCE6B04BA52}"/>
                </a:ext>
              </a:extLst>
            </p:cNvPr>
            <p:cNvSpPr txBox="1"/>
            <p:nvPr/>
          </p:nvSpPr>
          <p:spPr>
            <a:xfrm>
              <a:off x="6097010" y="1851468"/>
              <a:ext cx="6094990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Confusion matrix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는 네 가지 영역으로 구별 됨</a:t>
              </a:r>
              <a:endParaRPr lang="en-US" altLang="ko-KR" dirty="0">
                <a:solidFill>
                  <a:srgbClr val="555555"/>
                </a:solidFill>
                <a:latin typeface="Noto Sans KR"/>
              </a:endParaRP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&gt;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행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: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 실제 클래스</a:t>
              </a:r>
              <a:endParaRPr lang="en-US" altLang="ko-KR" dirty="0">
                <a:solidFill>
                  <a:srgbClr val="555555"/>
                </a:solidFill>
                <a:latin typeface="Noto Sans KR"/>
              </a:endParaRP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&gt;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열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: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 예측한 클래스</a:t>
              </a:r>
              <a:endParaRPr lang="en-US" altLang="ko-KR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pPr marL="285750" indent="-285750" algn="l">
                <a:buFont typeface="Wingdings" panose="05000000000000000000" pitchFamily="2" charset="2"/>
                <a:buChar char="Ø"/>
              </a:pPr>
              <a:endParaRPr lang="en-US" altLang="ko-KR" dirty="0">
                <a:solidFill>
                  <a:srgbClr val="555555"/>
                </a:solidFill>
                <a:latin typeface="Noto Sans KR"/>
              </a:endParaRP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True Positive(3530):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실제 이미지가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인데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(Positive),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예측도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로 한 것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(Positive)</a:t>
              </a: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True Negative(53892):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 실제 이미지가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가 아닌데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(Negative),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예측 값도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가 아니라고 한 것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(Negative)</a:t>
              </a: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False </a:t>
              </a:r>
              <a:r>
                <a:rPr lang="en-US" altLang="ko-KR" i="0" dirty="0" smtClean="0">
                  <a:solidFill>
                    <a:srgbClr val="555555"/>
                  </a:solidFill>
                  <a:effectLst/>
                  <a:latin typeface="Noto Sans KR"/>
                </a:rPr>
                <a:t>Negative(687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):</a:t>
              </a:r>
              <a:r>
                <a:rPr lang="ko-KR" altLang="en-US" dirty="0">
                  <a:solidFill>
                    <a:srgbClr val="555555"/>
                  </a:solidFill>
                  <a:latin typeface="Noto Sans KR"/>
                </a:rPr>
                <a:t>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실제 값은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인데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(Positive),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예측 값은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가 아닌 경우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(Negative)</a:t>
              </a:r>
            </a:p>
            <a:p>
              <a:pPr algn="l"/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False </a:t>
              </a:r>
              <a:r>
                <a:rPr lang="en-US" altLang="ko-KR" i="0" dirty="0" smtClean="0">
                  <a:solidFill>
                    <a:srgbClr val="555555"/>
                  </a:solidFill>
                  <a:effectLst/>
                  <a:latin typeface="Noto Sans KR"/>
                </a:rPr>
                <a:t>Positive(1891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):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 실제 값은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가 아닌데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(Negative), 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예측 값은 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5</a:t>
              </a:r>
              <a:r>
                <a:rPr lang="ko-KR" altLang="en-US" i="0" dirty="0">
                  <a:solidFill>
                    <a:srgbClr val="555555"/>
                  </a:solidFill>
                  <a:effectLst/>
                  <a:latin typeface="Noto Sans KR"/>
                </a:rPr>
                <a:t>라고 한 경우</a:t>
              </a:r>
              <a:r>
                <a:rPr lang="en-US" altLang="ko-KR" i="0" dirty="0">
                  <a:solidFill>
                    <a:srgbClr val="555555"/>
                  </a:solidFill>
                  <a:effectLst/>
                  <a:latin typeface="Noto Sans KR"/>
                </a:rPr>
                <a:t>(Positive)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82C549-BDE3-4039-BD87-A9C0B7DC1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930" y="1963057"/>
              <a:ext cx="5534025" cy="2771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65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3.3.2 </a:t>
            </a:r>
            <a:r>
              <a:rPr lang="ko-KR" altLang="en-US" b="1" dirty="0"/>
              <a:t>오차 행렬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00B7EC-5820-4692-9260-7CEE466329E8}"/>
              </a:ext>
            </a:extLst>
          </p:cNvPr>
          <p:cNvGrpSpPr/>
          <p:nvPr/>
        </p:nvGrpSpPr>
        <p:grpSpPr>
          <a:xfrm>
            <a:off x="3258181" y="2903165"/>
            <a:ext cx="5675639" cy="1051670"/>
            <a:chOff x="0" y="3064960"/>
            <a:chExt cx="5675639" cy="10516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8C9BD1-5E48-4C4A-BD43-541228721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45" t="53440" r="50000" b="36534"/>
            <a:stretch/>
          </p:blipFill>
          <p:spPr>
            <a:xfrm>
              <a:off x="0" y="3429000"/>
              <a:ext cx="3484474" cy="6876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761285-56FC-4683-86EE-CD29376FFDF8}"/>
                </a:ext>
              </a:extLst>
            </p:cNvPr>
            <p:cNvSpPr txBox="1"/>
            <p:nvPr/>
          </p:nvSpPr>
          <p:spPr>
            <a:xfrm>
              <a:off x="0" y="3064960"/>
              <a:ext cx="56756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Classifier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가 완벽하다면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True Positive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와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True Negative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를 제외하고 나머지는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0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일 것임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139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3.3.2 </a:t>
            </a:r>
            <a:r>
              <a:rPr lang="ko-KR" altLang="en-US" b="1" dirty="0"/>
              <a:t>오차 행렬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72FDA-A1D9-4DD4-BDB6-FF188B822182}"/>
              </a:ext>
            </a:extLst>
          </p:cNvPr>
          <p:cNvSpPr txBox="1"/>
          <p:nvPr/>
        </p:nvSpPr>
        <p:spPr>
          <a:xfrm>
            <a:off x="3048505" y="2274838"/>
            <a:ext cx="60949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Recall, Precision: Confusion Matrix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에 대한 정보를 요약해 표현하는 두 가지 중요한 지표</a:t>
            </a:r>
          </a:p>
          <a:p>
            <a:endParaRPr lang="ko-KR" altLang="en-US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-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Recall 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: 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라고 예측한 데이터 중 실제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인 데이터는 얼마나 들어있는지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!</a:t>
            </a:r>
          </a:p>
          <a:p>
            <a:endParaRPr lang="en-US" altLang="ko-KR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-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Precision 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실제로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인 데이터 중 </a:t>
            </a:r>
            <a:r>
              <a:rPr lang="ko-KR" altLang="en-US" i="0" dirty="0" err="1">
                <a:solidFill>
                  <a:srgbClr val="555555"/>
                </a:solidFill>
                <a:effectLst/>
                <a:latin typeface="Noto Sans KR"/>
              </a:rPr>
              <a:t>예측값도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i="0" dirty="0">
                <a:solidFill>
                  <a:srgbClr val="555555"/>
                </a:solidFill>
                <a:effectLst/>
                <a:latin typeface="Noto Sans KR"/>
              </a:rPr>
              <a:t>라고 얼마나 잘 예측했는지</a:t>
            </a:r>
            <a:r>
              <a:rPr lang="en-US" altLang="ko-KR" i="0" dirty="0">
                <a:solidFill>
                  <a:srgbClr val="555555"/>
                </a:solidFill>
                <a:effectLst/>
                <a:latin typeface="Noto Sans K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235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3.3.3 Precision</a:t>
            </a:r>
            <a:r>
              <a:rPr lang="ko-KR" altLang="en-US" b="1" dirty="0"/>
              <a:t>과</a:t>
            </a:r>
            <a:r>
              <a:rPr lang="en-US" altLang="ko-KR" b="1" dirty="0"/>
              <a:t> Recall 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9A72AF-274C-4C6C-A342-9559981BC33C}"/>
              </a:ext>
            </a:extLst>
          </p:cNvPr>
          <p:cNvGrpSpPr/>
          <p:nvPr/>
        </p:nvGrpSpPr>
        <p:grpSpPr>
          <a:xfrm>
            <a:off x="3048000" y="2202980"/>
            <a:ext cx="6096000" cy="2452041"/>
            <a:chOff x="0" y="2649172"/>
            <a:chExt cx="6096000" cy="24520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32BD33-A9FD-4585-9AFD-B6B22B0C9AD4}"/>
                </a:ext>
              </a:extLst>
            </p:cNvPr>
            <p:cNvSpPr txBox="1"/>
            <p:nvPr/>
          </p:nvSpPr>
          <p:spPr>
            <a:xfrm>
              <a:off x="0" y="2649172"/>
              <a:ext cx="60949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 err="1">
                  <a:solidFill>
                    <a:srgbClr val="555555"/>
                  </a:solidFill>
                  <a:effectLst/>
                  <a:latin typeface="Noto Sans KR"/>
                </a:rPr>
                <a:t>sklearn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은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Precision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과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Recall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을 포함해서 </a:t>
              </a:r>
              <a:r>
                <a:rPr lang="en-US" altLang="ko-KR" sz="1200" b="0" i="0" dirty="0">
                  <a:solidFill>
                    <a:srgbClr val="555555"/>
                  </a:solidFill>
                  <a:effectLst/>
                  <a:latin typeface="Noto Sans KR"/>
                </a:rPr>
                <a:t>Classifier</a:t>
              </a:r>
              <a:r>
                <a:rPr lang="ko-KR" altLang="en-US" sz="1200" b="0" i="0" dirty="0">
                  <a:solidFill>
                    <a:srgbClr val="555555"/>
                  </a:solidFill>
                  <a:effectLst/>
                  <a:latin typeface="Noto Sans KR"/>
                </a:rPr>
                <a:t>의 지표를 계산하는 여러 함수를 제공함</a:t>
              </a:r>
              <a:endParaRPr lang="ko-KR" altLang="en-US" sz="120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13844B-C61A-4C5B-8E4E-38D7CCD64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11" t="33706" r="49167" b="48149"/>
            <a:stretch/>
          </p:blipFill>
          <p:spPr>
            <a:xfrm>
              <a:off x="0" y="2966923"/>
              <a:ext cx="3656381" cy="124439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00BB22-6AD7-4C77-BAE8-5BBF71FA43AD}"/>
                </a:ext>
              </a:extLst>
            </p:cNvPr>
            <p:cNvSpPr txBox="1"/>
            <p:nvPr/>
          </p:nvSpPr>
          <p:spPr>
            <a:xfrm>
              <a:off x="0" y="4270216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모델은 전체 숫자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5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에서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83%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만 정확하게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5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라고 예측했고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, 5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라고 예측한 것 중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65%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만 실제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5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였음을 알 수 있음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pPr algn="l"/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pPr algn="l"/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Precision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Recall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을 하나의 숫자로 표현한 지표인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F1 score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가 있음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0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3.3.3 Precision</a:t>
            </a:r>
            <a:r>
              <a:rPr lang="ko-KR" altLang="en-US" b="1" dirty="0"/>
              <a:t>과</a:t>
            </a:r>
            <a:r>
              <a:rPr lang="en-US" altLang="ko-KR" b="1" dirty="0"/>
              <a:t> Recall 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30CFE-7F3F-46F0-BA0E-529397B652BC}"/>
              </a:ext>
            </a:extLst>
          </p:cNvPr>
          <p:cNvGrpSpPr/>
          <p:nvPr/>
        </p:nvGrpSpPr>
        <p:grpSpPr>
          <a:xfrm>
            <a:off x="3638550" y="2650609"/>
            <a:ext cx="4914900" cy="1556783"/>
            <a:chOff x="0" y="3289299"/>
            <a:chExt cx="4914900" cy="155678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95A47D-0CEE-40D4-B799-DF5176C2D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11" t="61370" r="59317" b="28723"/>
            <a:stretch/>
          </p:blipFill>
          <p:spPr>
            <a:xfrm>
              <a:off x="0" y="3289299"/>
              <a:ext cx="2542591" cy="67945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1766B0-C96D-4680-9F79-1CD553B235BC}"/>
                </a:ext>
              </a:extLst>
            </p:cNvPr>
            <p:cNvSpPr txBox="1"/>
            <p:nvPr/>
          </p:nvSpPr>
          <p:spPr>
            <a:xfrm>
              <a:off x="0" y="4015085"/>
              <a:ext cx="49149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보통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Precision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Recall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이 비슷하다면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F1 score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가 높음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&gt;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상황에 따라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Precision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Recall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중 더 중요한 지표가 있을 수 있음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&gt; Precision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Recall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은 반비례 관계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(trade-off)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이므로 상황에 따라 충분히 고민하고 경중을 따지는 게 좋음  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672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3.3.4 Precision/Recall trade-off</a:t>
            </a:r>
            <a:endParaRPr lang="ko-KR" altLang="en-US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80FD50-5777-4D73-ACF4-2A6794099F9A}"/>
              </a:ext>
            </a:extLst>
          </p:cNvPr>
          <p:cNvGrpSpPr/>
          <p:nvPr/>
        </p:nvGrpSpPr>
        <p:grpSpPr>
          <a:xfrm>
            <a:off x="2017295" y="1854142"/>
            <a:ext cx="8157411" cy="4304627"/>
            <a:chOff x="2017295" y="1854142"/>
            <a:chExt cx="8157411" cy="430462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4A0C079-D26A-47DB-8775-96B5A573C961}"/>
                </a:ext>
              </a:extLst>
            </p:cNvPr>
            <p:cNvGrpSpPr/>
            <p:nvPr/>
          </p:nvGrpSpPr>
          <p:grpSpPr>
            <a:xfrm>
              <a:off x="2017295" y="1854142"/>
              <a:ext cx="8157411" cy="4304627"/>
              <a:chOff x="0" y="1854142"/>
              <a:chExt cx="8157411" cy="430462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C77B724-791B-46C2-84BE-D87F019B51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074" t="19035" r="32748" b="34123"/>
              <a:stretch/>
            </p:blipFill>
            <p:spPr>
              <a:xfrm>
                <a:off x="0" y="2562725"/>
                <a:ext cx="5396164" cy="321243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3D0FBB-3A3B-4B4B-8D89-5893CBC5DF59}"/>
                  </a:ext>
                </a:extLst>
              </p:cNvPr>
              <p:cNvSpPr txBox="1"/>
              <p:nvPr/>
            </p:nvSpPr>
            <p:spPr>
              <a:xfrm>
                <a:off x="0" y="1854142"/>
                <a:ext cx="521117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 </a:t>
                </a:r>
                <a:r>
                  <a:rPr lang="en-US" altLang="ko-KR" sz="1000" b="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sklearn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에서는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를 직접 지정할 수는 없지만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,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예측에 사용한 점수는 확인할 수 있</a:t>
                </a:r>
                <a:r>
                  <a:rPr lang="ko-KR" altLang="en-US" sz="1000" dirty="0">
                    <a:solidFill>
                      <a:srgbClr val="555555"/>
                    </a:solidFill>
                    <a:latin typeface="Noto Sans KR"/>
                  </a:rPr>
                  <a:t>음</a:t>
                </a:r>
                <a:endParaRPr lang="en-US" altLang="ko-KR" sz="1000" dirty="0">
                  <a:solidFill>
                    <a:srgbClr val="555555"/>
                  </a:solidFill>
                  <a:latin typeface="Noto Sans KR"/>
                </a:endParaRPr>
              </a:p>
              <a:p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&gt; </a:t>
                </a:r>
                <a:r>
                  <a:rPr lang="en-US" altLang="ko-KR" sz="1000" b="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decision_function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()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메서드를 호출하면 각 데이터의 점수를 알 수 있음</a:t>
                </a:r>
                <a:endPara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endParaRPr>
              </a:p>
              <a:p>
                <a:r>
                  <a:rPr lang="en-US" altLang="ko-KR" sz="1000" dirty="0">
                    <a:solidFill>
                      <a:srgbClr val="555555"/>
                    </a:solidFill>
                    <a:latin typeface="Noto Sans KR"/>
                  </a:rPr>
                  <a:t>&gt;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그리고 이 점수를 기반으로 원하는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를 정하여 예측을 만들 수 있음</a:t>
                </a:r>
                <a:endParaRPr lang="ko-KR" altLang="en-US" sz="1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58798B-C33C-44E2-B41E-6A94F4A85ADD}"/>
                  </a:ext>
                </a:extLst>
              </p:cNvPr>
              <p:cNvSpPr txBox="1"/>
              <p:nvPr/>
            </p:nvSpPr>
            <p:spPr>
              <a:xfrm>
                <a:off x="1261812" y="4681972"/>
                <a:ext cx="493445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가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0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일 때는 감지되던 실제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5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인 데이터가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를 높이게 되면서 놓치게 됨</a:t>
                </a:r>
                <a:endParaRPr lang="ko-KR" altLang="en-US" sz="10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9F576C-62ED-428A-AFD1-432466BBB33D}"/>
                  </a:ext>
                </a:extLst>
              </p:cNvPr>
              <p:cNvSpPr txBox="1"/>
              <p:nvPr/>
            </p:nvSpPr>
            <p:spPr>
              <a:xfrm>
                <a:off x="5358564" y="4970593"/>
                <a:ext cx="279884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적절한 </a:t>
                </a:r>
                <a:r>
                  <a:rPr lang="en-US" altLang="ko-KR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1" dirty="0">
                    <a:solidFill>
                      <a:srgbClr val="555555"/>
                    </a:solidFill>
                    <a:latin typeface="Noto Sans KR"/>
                  </a:rPr>
                  <a:t> 구하는 방법</a:t>
                </a:r>
                <a:endParaRPr lang="en-US" altLang="ko-KR" sz="1000" b="1" dirty="0">
                  <a:solidFill>
                    <a:srgbClr val="555555"/>
                  </a:solidFill>
                  <a:latin typeface="Noto Sans KR"/>
                </a:endParaRPr>
              </a:p>
              <a:p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 </a:t>
                </a:r>
                <a:r>
                  <a:rPr lang="en-US" altLang="ko-KR" sz="1000" dirty="0">
                    <a:solidFill>
                      <a:srgbClr val="555555"/>
                    </a:solidFill>
                    <a:latin typeface="Noto Sans KR"/>
                  </a:rPr>
                  <a:t>&gt;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우선 </a:t>
                </a:r>
                <a:r>
                  <a:rPr lang="en-US" altLang="ko-KR" sz="100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cross_val_predict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()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메서드를 이용해서 </a:t>
                </a:r>
                <a:endParaRPr lang="en-US" altLang="ko-KR" sz="1000" i="0" dirty="0">
                  <a:solidFill>
                    <a:srgbClr val="555555"/>
                  </a:solidFill>
                  <a:effectLst/>
                  <a:latin typeface="Noto Sans KR"/>
                </a:endParaRPr>
              </a:p>
              <a:p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 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training set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내 모든 데이터의 점수를 구해야 함</a:t>
                </a:r>
                <a:endParaRPr lang="ko-KR" altLang="en-US" sz="10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4AE2C3-9764-4E8C-852F-CC9571ECC07A}"/>
                  </a:ext>
                </a:extLst>
              </p:cNvPr>
              <p:cNvSpPr txBox="1"/>
              <p:nvPr/>
            </p:nvSpPr>
            <p:spPr>
              <a:xfrm>
                <a:off x="407569" y="5758659"/>
                <a:ext cx="37493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ㄴ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In[25]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의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결과를 </a:t>
                </a:r>
                <a:r>
                  <a:rPr lang="en-US" altLang="ko-KR" sz="1000" b="1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precision_recall_curve</a:t>
                </a:r>
                <a:r>
                  <a:rPr lang="en-US" altLang="ko-KR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()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함수에 넣으면 </a:t>
                </a:r>
                <a:endParaRPr lang="en-US" altLang="ko-KR" sz="1000" dirty="0">
                  <a:solidFill>
                    <a:srgbClr val="555555"/>
                  </a:solidFill>
                  <a:latin typeface="Noto Sans KR"/>
                </a:endParaRPr>
              </a:p>
              <a:p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모든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Precision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과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Recall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의 변화 추이를 알 수 </a:t>
                </a:r>
                <a:r>
                  <a:rPr lang="ko-KR" altLang="en-US" sz="1000" dirty="0">
                    <a:solidFill>
                      <a:srgbClr val="555555"/>
                    </a:solidFill>
                    <a:latin typeface="Noto Sans KR"/>
                  </a:rPr>
                  <a:t>있음</a:t>
                </a:r>
                <a:endParaRPr lang="ko-KR" altLang="en-US" sz="10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8EA54-A152-45D5-8EED-F5BA5F888CAC}"/>
                </a:ext>
              </a:extLst>
            </p:cNvPr>
            <p:cNvSpPr txBox="1"/>
            <p:nvPr/>
          </p:nvSpPr>
          <p:spPr>
            <a:xfrm>
              <a:off x="7512217" y="1999064"/>
              <a:ext cx="124677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0" i="0" dirty="0">
                  <a:solidFill>
                    <a:srgbClr val="FF0000"/>
                  </a:solidFill>
                  <a:effectLst/>
                  <a:latin typeface="Noto Sans KR"/>
                </a:rPr>
                <a:t>* threshold: </a:t>
              </a:r>
              <a:r>
                <a:rPr lang="ko-KR" altLang="en-US" sz="1000" b="0" i="0" dirty="0" err="1">
                  <a:solidFill>
                    <a:srgbClr val="FF0000"/>
                  </a:solidFill>
                  <a:effectLst/>
                  <a:latin typeface="Noto Sans KR"/>
                </a:rPr>
                <a:t>임곗값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3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3.3.4 Precision/Recall trade-off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0013BB-2A48-4599-9D35-CF1B5DEF33CB}"/>
              </a:ext>
            </a:extLst>
          </p:cNvPr>
          <p:cNvGrpSpPr/>
          <p:nvPr/>
        </p:nvGrpSpPr>
        <p:grpSpPr>
          <a:xfrm>
            <a:off x="2444416" y="1521995"/>
            <a:ext cx="7303169" cy="4752473"/>
            <a:chOff x="0" y="1521995"/>
            <a:chExt cx="7303169" cy="47524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20EA04C-FE32-4B1F-BE05-59FB6F34B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074" t="18421" r="33132" b="12281"/>
            <a:stretch/>
          </p:blipFill>
          <p:spPr>
            <a:xfrm>
              <a:off x="0" y="1521995"/>
              <a:ext cx="5354054" cy="47524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C156A-ECB3-44A4-83A1-BD5A34E0396F}"/>
                </a:ext>
              </a:extLst>
            </p:cNvPr>
            <p:cNvSpPr txBox="1"/>
            <p:nvPr/>
          </p:nvSpPr>
          <p:spPr>
            <a:xfrm>
              <a:off x="3922797" y="4567807"/>
              <a:ext cx="338037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threshold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를 올리더라도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Precision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이 낮아질 때가 있기 때문</a:t>
              </a:r>
              <a:endParaRPr lang="ko-KR" altLang="en-US" sz="1000" dirty="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33CB234-2848-4824-808B-704AC823025F}"/>
                </a:ext>
              </a:extLst>
            </p:cNvPr>
            <p:cNvSpPr/>
            <p:nvPr/>
          </p:nvSpPr>
          <p:spPr>
            <a:xfrm>
              <a:off x="3085493" y="4319337"/>
              <a:ext cx="2071108" cy="487279"/>
            </a:xfrm>
            <a:custGeom>
              <a:avLst/>
              <a:gdLst>
                <a:gd name="connsiteX0" fmla="*/ 343507 w 2071108"/>
                <a:gd name="connsiteY0" fmla="*/ 204537 h 487279"/>
                <a:gd name="connsiteX1" fmla="*/ 96860 w 2071108"/>
                <a:gd name="connsiteY1" fmla="*/ 204537 h 487279"/>
                <a:gd name="connsiteX2" fmla="*/ 30686 w 2071108"/>
                <a:gd name="connsiteY2" fmla="*/ 222584 h 487279"/>
                <a:gd name="connsiteX3" fmla="*/ 607 w 2071108"/>
                <a:gd name="connsiteY3" fmla="*/ 264695 h 487279"/>
                <a:gd name="connsiteX4" fmla="*/ 6623 w 2071108"/>
                <a:gd name="connsiteY4" fmla="*/ 378995 h 487279"/>
                <a:gd name="connsiteX5" fmla="*/ 54749 w 2071108"/>
                <a:gd name="connsiteY5" fmla="*/ 451184 h 487279"/>
                <a:gd name="connsiteX6" fmla="*/ 90844 w 2071108"/>
                <a:gd name="connsiteY6" fmla="*/ 469231 h 487279"/>
                <a:gd name="connsiteX7" fmla="*/ 144986 w 2071108"/>
                <a:gd name="connsiteY7" fmla="*/ 487279 h 487279"/>
                <a:gd name="connsiteX8" fmla="*/ 271318 w 2071108"/>
                <a:gd name="connsiteY8" fmla="*/ 475247 h 487279"/>
                <a:gd name="connsiteX9" fmla="*/ 301396 w 2071108"/>
                <a:gd name="connsiteY9" fmla="*/ 469231 h 487279"/>
                <a:gd name="connsiteX10" fmla="*/ 325460 w 2071108"/>
                <a:gd name="connsiteY10" fmla="*/ 457200 h 487279"/>
                <a:gd name="connsiteX11" fmla="*/ 343507 w 2071108"/>
                <a:gd name="connsiteY11" fmla="*/ 451184 h 487279"/>
                <a:gd name="connsiteX12" fmla="*/ 409681 w 2071108"/>
                <a:gd name="connsiteY12" fmla="*/ 439152 h 487279"/>
                <a:gd name="connsiteX13" fmla="*/ 439760 w 2071108"/>
                <a:gd name="connsiteY13" fmla="*/ 427121 h 487279"/>
                <a:gd name="connsiteX14" fmla="*/ 469839 w 2071108"/>
                <a:gd name="connsiteY14" fmla="*/ 354931 h 487279"/>
                <a:gd name="connsiteX15" fmla="*/ 475854 w 2071108"/>
                <a:gd name="connsiteY15" fmla="*/ 300789 h 487279"/>
                <a:gd name="connsiteX16" fmla="*/ 463823 w 2071108"/>
                <a:gd name="connsiteY16" fmla="*/ 240631 h 487279"/>
                <a:gd name="connsiteX17" fmla="*/ 427728 w 2071108"/>
                <a:gd name="connsiteY17" fmla="*/ 222584 h 487279"/>
                <a:gd name="connsiteX18" fmla="*/ 349523 w 2071108"/>
                <a:gd name="connsiteY18" fmla="*/ 204537 h 487279"/>
                <a:gd name="connsiteX19" fmla="*/ 457807 w 2071108"/>
                <a:gd name="connsiteY19" fmla="*/ 180474 h 487279"/>
                <a:gd name="connsiteX20" fmla="*/ 542028 w 2071108"/>
                <a:gd name="connsiteY20" fmla="*/ 138363 h 487279"/>
                <a:gd name="connsiteX21" fmla="*/ 710470 w 2071108"/>
                <a:gd name="connsiteY21" fmla="*/ 90237 h 487279"/>
                <a:gd name="connsiteX22" fmla="*/ 758596 w 2071108"/>
                <a:gd name="connsiteY22" fmla="*/ 84221 h 487279"/>
                <a:gd name="connsiteX23" fmla="*/ 1101496 w 2071108"/>
                <a:gd name="connsiteY23" fmla="*/ 108284 h 487279"/>
                <a:gd name="connsiteX24" fmla="*/ 1366191 w 2071108"/>
                <a:gd name="connsiteY24" fmla="*/ 60158 h 487279"/>
                <a:gd name="connsiteX25" fmla="*/ 1504554 w 2071108"/>
                <a:gd name="connsiteY25" fmla="*/ 36095 h 487279"/>
                <a:gd name="connsiteX26" fmla="*/ 1558696 w 2071108"/>
                <a:gd name="connsiteY26" fmla="*/ 12031 h 487279"/>
                <a:gd name="connsiteX27" fmla="*/ 1654949 w 2071108"/>
                <a:gd name="connsiteY27" fmla="*/ 0 h 487279"/>
                <a:gd name="connsiteX28" fmla="*/ 1841439 w 2071108"/>
                <a:gd name="connsiteY28" fmla="*/ 30079 h 487279"/>
                <a:gd name="connsiteX29" fmla="*/ 1889565 w 2071108"/>
                <a:gd name="connsiteY29" fmla="*/ 60158 h 487279"/>
                <a:gd name="connsiteX30" fmla="*/ 1907612 w 2071108"/>
                <a:gd name="connsiteY30" fmla="*/ 84221 h 487279"/>
                <a:gd name="connsiteX31" fmla="*/ 1895581 w 2071108"/>
                <a:gd name="connsiteY31" fmla="*/ 198521 h 487279"/>
                <a:gd name="connsiteX32" fmla="*/ 1883549 w 2071108"/>
                <a:gd name="connsiteY32" fmla="*/ 270710 h 487279"/>
                <a:gd name="connsiteX33" fmla="*/ 1823391 w 2071108"/>
                <a:gd name="connsiteY33" fmla="*/ 240631 h 487279"/>
                <a:gd name="connsiteX34" fmla="*/ 1781281 w 2071108"/>
                <a:gd name="connsiteY34" fmla="*/ 216568 h 487279"/>
                <a:gd name="connsiteX35" fmla="*/ 1757218 w 2071108"/>
                <a:gd name="connsiteY35" fmla="*/ 198521 h 487279"/>
                <a:gd name="connsiteX36" fmla="*/ 1787296 w 2071108"/>
                <a:gd name="connsiteY36" fmla="*/ 210552 h 487279"/>
                <a:gd name="connsiteX37" fmla="*/ 1805344 w 2071108"/>
                <a:gd name="connsiteY37" fmla="*/ 216568 h 487279"/>
                <a:gd name="connsiteX38" fmla="*/ 1847454 w 2071108"/>
                <a:gd name="connsiteY38" fmla="*/ 246647 h 487279"/>
                <a:gd name="connsiteX39" fmla="*/ 1865502 w 2071108"/>
                <a:gd name="connsiteY39" fmla="*/ 252663 h 487279"/>
                <a:gd name="connsiteX40" fmla="*/ 1871518 w 2071108"/>
                <a:gd name="connsiteY40" fmla="*/ 276726 h 487279"/>
                <a:gd name="connsiteX41" fmla="*/ 1925660 w 2071108"/>
                <a:gd name="connsiteY41" fmla="*/ 258679 h 487279"/>
                <a:gd name="connsiteX42" fmla="*/ 1949723 w 2071108"/>
                <a:gd name="connsiteY42" fmla="*/ 240631 h 487279"/>
                <a:gd name="connsiteX43" fmla="*/ 2003865 w 2071108"/>
                <a:gd name="connsiteY43" fmla="*/ 192505 h 487279"/>
                <a:gd name="connsiteX44" fmla="*/ 2021912 w 2071108"/>
                <a:gd name="connsiteY44" fmla="*/ 186489 h 487279"/>
                <a:gd name="connsiteX45" fmla="*/ 2051991 w 2071108"/>
                <a:gd name="connsiteY45" fmla="*/ 174458 h 487279"/>
                <a:gd name="connsiteX46" fmla="*/ 2070039 w 2071108"/>
                <a:gd name="connsiteY46" fmla="*/ 162426 h 487279"/>
                <a:gd name="connsiteX47" fmla="*/ 2070039 w 2071108"/>
                <a:gd name="connsiteY47" fmla="*/ 150395 h 48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71108" h="487279">
                  <a:moveTo>
                    <a:pt x="343507" y="204537"/>
                  </a:moveTo>
                  <a:cubicBezTo>
                    <a:pt x="236349" y="198233"/>
                    <a:pt x="214429" y="193515"/>
                    <a:pt x="96860" y="204537"/>
                  </a:cubicBezTo>
                  <a:cubicBezTo>
                    <a:pt x="77974" y="206307"/>
                    <a:pt x="50848" y="215863"/>
                    <a:pt x="30686" y="222584"/>
                  </a:cubicBezTo>
                  <a:cubicBezTo>
                    <a:pt x="20638" y="232632"/>
                    <a:pt x="1327" y="248138"/>
                    <a:pt x="607" y="264695"/>
                  </a:cubicBezTo>
                  <a:cubicBezTo>
                    <a:pt x="-1050" y="302812"/>
                    <a:pt x="595" y="341321"/>
                    <a:pt x="6623" y="378995"/>
                  </a:cubicBezTo>
                  <a:cubicBezTo>
                    <a:pt x="9738" y="398461"/>
                    <a:pt x="41600" y="440426"/>
                    <a:pt x="54749" y="451184"/>
                  </a:cubicBezTo>
                  <a:cubicBezTo>
                    <a:pt x="65160" y="459702"/>
                    <a:pt x="78598" y="463665"/>
                    <a:pt x="90844" y="469231"/>
                  </a:cubicBezTo>
                  <a:cubicBezTo>
                    <a:pt x="118533" y="481817"/>
                    <a:pt x="118154" y="480571"/>
                    <a:pt x="144986" y="487279"/>
                  </a:cubicBezTo>
                  <a:cubicBezTo>
                    <a:pt x="187097" y="483268"/>
                    <a:pt x="229296" y="480096"/>
                    <a:pt x="271318" y="475247"/>
                  </a:cubicBezTo>
                  <a:cubicBezTo>
                    <a:pt x="281475" y="474075"/>
                    <a:pt x="291696" y="472464"/>
                    <a:pt x="301396" y="469231"/>
                  </a:cubicBezTo>
                  <a:cubicBezTo>
                    <a:pt x="309904" y="466395"/>
                    <a:pt x="317217" y="460733"/>
                    <a:pt x="325460" y="457200"/>
                  </a:cubicBezTo>
                  <a:cubicBezTo>
                    <a:pt x="331288" y="454702"/>
                    <a:pt x="337410" y="452926"/>
                    <a:pt x="343507" y="451184"/>
                  </a:cubicBezTo>
                  <a:cubicBezTo>
                    <a:pt x="371871" y="443080"/>
                    <a:pt x="375601" y="444021"/>
                    <a:pt x="409681" y="439152"/>
                  </a:cubicBezTo>
                  <a:cubicBezTo>
                    <a:pt x="419707" y="435142"/>
                    <a:pt x="432124" y="434757"/>
                    <a:pt x="439760" y="427121"/>
                  </a:cubicBezTo>
                  <a:cubicBezTo>
                    <a:pt x="460411" y="406470"/>
                    <a:pt x="466018" y="381676"/>
                    <a:pt x="469839" y="354931"/>
                  </a:cubicBezTo>
                  <a:cubicBezTo>
                    <a:pt x="472407" y="336955"/>
                    <a:pt x="473849" y="318836"/>
                    <a:pt x="475854" y="300789"/>
                  </a:cubicBezTo>
                  <a:cubicBezTo>
                    <a:pt x="471844" y="280736"/>
                    <a:pt x="471688" y="259508"/>
                    <a:pt x="463823" y="240631"/>
                  </a:cubicBezTo>
                  <a:cubicBezTo>
                    <a:pt x="460314" y="232208"/>
                    <a:pt x="435256" y="224637"/>
                    <a:pt x="427728" y="222584"/>
                  </a:cubicBezTo>
                  <a:cubicBezTo>
                    <a:pt x="387814" y="211698"/>
                    <a:pt x="384605" y="211553"/>
                    <a:pt x="349523" y="204537"/>
                  </a:cubicBezTo>
                  <a:cubicBezTo>
                    <a:pt x="384672" y="198679"/>
                    <a:pt x="424329" y="195925"/>
                    <a:pt x="457807" y="180474"/>
                  </a:cubicBezTo>
                  <a:cubicBezTo>
                    <a:pt x="522840" y="150459"/>
                    <a:pt x="475931" y="161243"/>
                    <a:pt x="542028" y="138363"/>
                  </a:cubicBezTo>
                  <a:cubicBezTo>
                    <a:pt x="596084" y="119651"/>
                    <a:pt x="653358" y="100315"/>
                    <a:pt x="710470" y="90237"/>
                  </a:cubicBezTo>
                  <a:cubicBezTo>
                    <a:pt x="726391" y="87427"/>
                    <a:pt x="742554" y="86226"/>
                    <a:pt x="758596" y="84221"/>
                  </a:cubicBezTo>
                  <a:cubicBezTo>
                    <a:pt x="992980" y="107659"/>
                    <a:pt x="878653" y="100030"/>
                    <a:pt x="1101496" y="108284"/>
                  </a:cubicBezTo>
                  <a:cubicBezTo>
                    <a:pt x="1500464" y="90937"/>
                    <a:pt x="988130" y="125907"/>
                    <a:pt x="1366191" y="60158"/>
                  </a:cubicBezTo>
                  <a:lnTo>
                    <a:pt x="1504554" y="36095"/>
                  </a:lnTo>
                  <a:cubicBezTo>
                    <a:pt x="1522601" y="28074"/>
                    <a:pt x="1539845" y="17922"/>
                    <a:pt x="1558696" y="12031"/>
                  </a:cubicBezTo>
                  <a:cubicBezTo>
                    <a:pt x="1568161" y="9073"/>
                    <a:pt x="1651542" y="379"/>
                    <a:pt x="1654949" y="0"/>
                  </a:cubicBezTo>
                  <a:cubicBezTo>
                    <a:pt x="1770374" y="13318"/>
                    <a:pt x="1773272" y="-217"/>
                    <a:pt x="1841439" y="30079"/>
                  </a:cubicBezTo>
                  <a:cubicBezTo>
                    <a:pt x="1858597" y="37705"/>
                    <a:pt x="1876075" y="46668"/>
                    <a:pt x="1889565" y="60158"/>
                  </a:cubicBezTo>
                  <a:cubicBezTo>
                    <a:pt x="1896655" y="67248"/>
                    <a:pt x="1901596" y="76200"/>
                    <a:pt x="1907612" y="84221"/>
                  </a:cubicBezTo>
                  <a:cubicBezTo>
                    <a:pt x="1903829" y="125836"/>
                    <a:pt x="1901645" y="158095"/>
                    <a:pt x="1895581" y="198521"/>
                  </a:cubicBezTo>
                  <a:cubicBezTo>
                    <a:pt x="1891962" y="222646"/>
                    <a:pt x="1887560" y="246647"/>
                    <a:pt x="1883549" y="270710"/>
                  </a:cubicBezTo>
                  <a:cubicBezTo>
                    <a:pt x="1830536" y="235369"/>
                    <a:pt x="1919166" y="292872"/>
                    <a:pt x="1823391" y="240631"/>
                  </a:cubicBezTo>
                  <a:cubicBezTo>
                    <a:pt x="1766159" y="209414"/>
                    <a:pt x="1826609" y="231678"/>
                    <a:pt x="1781281" y="216568"/>
                  </a:cubicBezTo>
                  <a:cubicBezTo>
                    <a:pt x="1773260" y="210552"/>
                    <a:pt x="1750129" y="205611"/>
                    <a:pt x="1757218" y="198521"/>
                  </a:cubicBezTo>
                  <a:cubicBezTo>
                    <a:pt x="1764853" y="190885"/>
                    <a:pt x="1777185" y="206761"/>
                    <a:pt x="1787296" y="210552"/>
                  </a:cubicBezTo>
                  <a:cubicBezTo>
                    <a:pt x="1793234" y="212779"/>
                    <a:pt x="1799328" y="214563"/>
                    <a:pt x="1805344" y="216568"/>
                  </a:cubicBezTo>
                  <a:cubicBezTo>
                    <a:pt x="1810798" y="220659"/>
                    <a:pt x="1838654" y="242247"/>
                    <a:pt x="1847454" y="246647"/>
                  </a:cubicBezTo>
                  <a:cubicBezTo>
                    <a:pt x="1853126" y="249483"/>
                    <a:pt x="1859486" y="250658"/>
                    <a:pt x="1865502" y="252663"/>
                  </a:cubicBezTo>
                  <a:cubicBezTo>
                    <a:pt x="1867507" y="260684"/>
                    <a:pt x="1866353" y="270270"/>
                    <a:pt x="1871518" y="276726"/>
                  </a:cubicBezTo>
                  <a:cubicBezTo>
                    <a:pt x="1887968" y="297289"/>
                    <a:pt x="1919213" y="263515"/>
                    <a:pt x="1925660" y="258679"/>
                  </a:cubicBezTo>
                  <a:cubicBezTo>
                    <a:pt x="1933681" y="252663"/>
                    <a:pt x="1942270" y="247338"/>
                    <a:pt x="1949723" y="240631"/>
                  </a:cubicBezTo>
                  <a:cubicBezTo>
                    <a:pt x="1969648" y="222699"/>
                    <a:pt x="1980704" y="204086"/>
                    <a:pt x="2003865" y="192505"/>
                  </a:cubicBezTo>
                  <a:cubicBezTo>
                    <a:pt x="2009537" y="189669"/>
                    <a:pt x="2015975" y="188715"/>
                    <a:pt x="2021912" y="186489"/>
                  </a:cubicBezTo>
                  <a:cubicBezTo>
                    <a:pt x="2032023" y="182697"/>
                    <a:pt x="2042332" y="179287"/>
                    <a:pt x="2051991" y="174458"/>
                  </a:cubicBezTo>
                  <a:cubicBezTo>
                    <a:pt x="2058458" y="171225"/>
                    <a:pt x="2065701" y="168210"/>
                    <a:pt x="2070039" y="162426"/>
                  </a:cubicBezTo>
                  <a:cubicBezTo>
                    <a:pt x="2072445" y="159218"/>
                    <a:pt x="2070039" y="154405"/>
                    <a:pt x="2070039" y="15039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40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3.3.4 Precision/Recall trade-off</a:t>
            </a:r>
            <a:endParaRPr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DA2BEB-3469-43D8-900E-702F19659FE1}"/>
              </a:ext>
            </a:extLst>
          </p:cNvPr>
          <p:cNvGrpSpPr/>
          <p:nvPr/>
        </p:nvGrpSpPr>
        <p:grpSpPr>
          <a:xfrm>
            <a:off x="1840581" y="2318466"/>
            <a:ext cx="8510838" cy="2221069"/>
            <a:chOff x="0" y="1331041"/>
            <a:chExt cx="8510838" cy="22210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2D3953-7145-4737-85C0-F6862A3AE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09" t="19948" r="45304" b="57567"/>
            <a:stretch/>
          </p:blipFill>
          <p:spPr>
            <a:xfrm>
              <a:off x="0" y="1564105"/>
              <a:ext cx="4036595" cy="15460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EA104-0056-4CB6-A022-DB8C70F5CF38}"/>
                </a:ext>
              </a:extLst>
            </p:cNvPr>
            <p:cNvSpPr txBox="1"/>
            <p:nvPr/>
          </p:nvSpPr>
          <p:spPr>
            <a:xfrm>
              <a:off x="0" y="1331041"/>
              <a:ext cx="851083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 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Precision 90%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가 목표라면 최댓값의 첫번째 인덱스를 반환하는 </a:t>
              </a:r>
              <a:r>
                <a:rPr lang="en-US" altLang="ko-KR" sz="1000" b="1" i="0" dirty="0" err="1">
                  <a:solidFill>
                    <a:srgbClr val="555555"/>
                  </a:solidFill>
                  <a:effectLst/>
                  <a:latin typeface="Noto Sans KR"/>
                </a:rPr>
                <a:t>np.argmax</a:t>
              </a:r>
              <a:r>
                <a:rPr lang="en-US" altLang="ko-KR" sz="1000" b="1" i="0" dirty="0">
                  <a:solidFill>
                    <a:srgbClr val="555555"/>
                  </a:solidFill>
                  <a:effectLst/>
                  <a:latin typeface="Noto Sans KR"/>
                </a:rPr>
                <a:t>()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를 이용해서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90%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의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Precision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을 만드는</a:t>
              </a:r>
              <a:r>
                <a:rPr lang="en-US" altLang="ko-KR" sz="1000" dirty="0">
                  <a:solidFill>
                    <a:srgbClr val="555555"/>
                  </a:solidFill>
                  <a:latin typeface="Noto Sans KR"/>
                </a:rPr>
                <a:t> 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가장 낮은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Threshold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를 찾을 수 있음</a:t>
              </a:r>
              <a:endParaRPr lang="ko-KR" alt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DFCEF9-A656-4339-869C-3772127123EB}"/>
                </a:ext>
              </a:extLst>
            </p:cNvPr>
            <p:cNvSpPr txBox="1"/>
            <p:nvPr/>
          </p:nvSpPr>
          <p:spPr>
            <a:xfrm>
              <a:off x="3956886" y="1884765"/>
              <a:ext cx="191452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 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training set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에 대한 예측을 만듦</a:t>
              </a:r>
              <a:endParaRPr lang="ko-KR" alt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FC1E89-DBD7-46CE-A3E5-4E66F2F0323B}"/>
                </a:ext>
              </a:extLst>
            </p:cNvPr>
            <p:cNvSpPr txBox="1"/>
            <p:nvPr/>
          </p:nvSpPr>
          <p:spPr>
            <a:xfrm>
              <a:off x="0" y="3305889"/>
              <a:ext cx="51690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이 예측에 대한 </a:t>
              </a:r>
              <a:r>
                <a:rPr lang="en-US" altLang="ko-KR" sz="1000" b="0" i="0" dirty="0" err="1">
                  <a:solidFill>
                    <a:srgbClr val="555555"/>
                  </a:solidFill>
                  <a:effectLst/>
                  <a:latin typeface="Noto Sans KR"/>
                </a:rPr>
                <a:t>Precsion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과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Recall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을 확인하면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, Precision 90%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를 실제로 달성했음을 볼 수 </a:t>
              </a:r>
              <a:r>
                <a:rPr lang="ko-KR" altLang="en-US" sz="1000" dirty="0">
                  <a:solidFill>
                    <a:srgbClr val="555555"/>
                  </a:solidFill>
                  <a:latin typeface="Noto Sans KR"/>
                </a:rPr>
                <a:t>있음</a:t>
              </a:r>
              <a:endParaRPr lang="ko-KR" altLang="en-US" sz="1000" dirty="0"/>
            </a:p>
          </p:txBody>
        </p:sp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3B1A699F-1C25-4D28-8266-E9FEDA44241D}"/>
                </a:ext>
              </a:extLst>
            </p:cNvPr>
            <p:cNvSpPr/>
            <p:nvPr/>
          </p:nvSpPr>
          <p:spPr>
            <a:xfrm>
              <a:off x="511342" y="2418347"/>
              <a:ext cx="1010653" cy="18649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10BD9F9E-0D05-4FC7-8C15-2FC746465505}"/>
                </a:ext>
              </a:extLst>
            </p:cNvPr>
            <p:cNvSpPr/>
            <p:nvPr/>
          </p:nvSpPr>
          <p:spPr>
            <a:xfrm>
              <a:off x="507331" y="2913647"/>
              <a:ext cx="1010653" cy="18649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27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964"/>
            <a:ext cx="10515600" cy="1325563"/>
          </a:xfrm>
        </p:spPr>
        <p:txBody>
          <a:bodyPr/>
          <a:lstStyle/>
          <a:p>
            <a:r>
              <a:rPr lang="en-US" altLang="ko-KR" b="1" i="0" dirty="0">
                <a:effectLst/>
                <a:latin typeface="Noto Sans KR"/>
              </a:rPr>
              <a:t>1. MNIST</a:t>
            </a:r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F365F8-E795-40AA-9431-0CFB82F140A7}"/>
              </a:ext>
            </a:extLst>
          </p:cNvPr>
          <p:cNvGrpSpPr/>
          <p:nvPr/>
        </p:nvGrpSpPr>
        <p:grpSpPr>
          <a:xfrm>
            <a:off x="558127" y="2384495"/>
            <a:ext cx="11075746" cy="2089010"/>
            <a:chOff x="0" y="2029447"/>
            <a:chExt cx="11075746" cy="2089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BAF15B-15AC-454E-9069-AE47E4020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11" t="19307" r="24289" b="68320"/>
            <a:stretch/>
          </p:blipFill>
          <p:spPr>
            <a:xfrm>
              <a:off x="0" y="2053827"/>
              <a:ext cx="6276443" cy="84856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8733A5-FA78-497A-85FC-AC3A9B077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78" t="49067" r="59155" b="34933"/>
            <a:stretch/>
          </p:blipFill>
          <p:spPr>
            <a:xfrm>
              <a:off x="0" y="3021177"/>
              <a:ext cx="2487169" cy="10972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66E97B-D334-4CE4-B13A-C7016F979727}"/>
                </a:ext>
              </a:extLst>
            </p:cNvPr>
            <p:cNvSpPr txBox="1"/>
            <p:nvPr/>
          </p:nvSpPr>
          <p:spPr>
            <a:xfrm>
              <a:off x="3180718" y="2029447"/>
              <a:ext cx="37226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 err="1">
                  <a:solidFill>
                    <a:srgbClr val="000000"/>
                  </a:solidFill>
                  <a:effectLst/>
                  <a:latin typeface="Helvetica Neue"/>
                </a:rPr>
                <a:t>sklearn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에서 </a:t>
              </a:r>
              <a:r>
                <a:rPr lang="en-US" altLang="ko-KR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MNIST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데이터셋 등 일반적으로 </a:t>
              </a:r>
              <a:endParaRPr lang="en-US" altLang="ko-KR" sz="1200" b="0" i="0" dirty="0" smtClean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ko-KR" altLang="en-US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알려진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ko-KR" altLang="en-US" sz="1200" b="0" i="0" dirty="0" err="1" smtClean="0">
                  <a:solidFill>
                    <a:srgbClr val="000000"/>
                  </a:solidFill>
                  <a:effectLst/>
                  <a:latin typeface="Helvetica Neue"/>
                </a:rPr>
                <a:t>데이터셋을</a:t>
              </a:r>
              <a:r>
                <a:rPr lang="ko-KR" altLang="en-US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latin typeface="Helvetica Neue"/>
                </a:rPr>
                <a:t>내려받을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 수 있는 함수를 제공함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02B020-64C5-43F0-A5B3-FE1EA6CEDA65}"/>
                </a:ext>
              </a:extLst>
            </p:cNvPr>
            <p:cNvSpPr txBox="1"/>
            <p:nvPr/>
          </p:nvSpPr>
          <p:spPr>
            <a:xfrm>
              <a:off x="6197432" y="2526053"/>
              <a:ext cx="48783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DESCR :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데이터셋을 설명함</a:t>
              </a:r>
            </a:p>
            <a:p>
              <a:pPr algn="l"/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data :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데이터가 하나의 행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, feature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가 </a:t>
              </a:r>
              <a:endParaRPr lang="en-US" altLang="ko-KR" sz="1200" b="0" i="0" dirty="0" smtClean="0">
                <a:solidFill>
                  <a:srgbClr val="000000"/>
                </a:solidFill>
                <a:effectLst/>
                <a:latin typeface="Helvetica Neue"/>
              </a:endParaRPr>
            </a:p>
            <a:p>
              <a:pPr algn="l"/>
              <a:r>
                <a:rPr lang="en-US" altLang="ko-KR" sz="1200" dirty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en-US" altLang="ko-KR" sz="1200" dirty="0" smtClean="0">
                  <a:solidFill>
                    <a:srgbClr val="000000"/>
                  </a:solidFill>
                  <a:latin typeface="Helvetica Neue"/>
                </a:rPr>
                <a:t>        </a:t>
              </a:r>
              <a:r>
                <a:rPr lang="ko-KR" altLang="en-US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하나의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열로 구성된 배열을 가짐</a:t>
              </a:r>
            </a:p>
            <a:p>
              <a:pPr algn="l"/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target : label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을 담아 놓은 배열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56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3.3.5 </a:t>
            </a:r>
            <a:r>
              <a:rPr lang="ko-KR" altLang="en-US" b="1" dirty="0"/>
              <a:t>성능 측정</a:t>
            </a:r>
            <a:r>
              <a:rPr lang="en-US" altLang="ko-KR" b="1" dirty="0"/>
              <a:t>- ROC </a:t>
            </a:r>
            <a:r>
              <a:rPr lang="ko-KR" altLang="en-US" b="1" dirty="0"/>
              <a:t>곡선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BCF244-D701-47A4-95C7-09EB69F2E88B}"/>
              </a:ext>
            </a:extLst>
          </p:cNvPr>
          <p:cNvGrpSpPr/>
          <p:nvPr/>
        </p:nvGrpSpPr>
        <p:grpSpPr>
          <a:xfrm>
            <a:off x="2179112" y="1261794"/>
            <a:ext cx="7833777" cy="5511985"/>
            <a:chOff x="2336383" y="1261794"/>
            <a:chExt cx="7833777" cy="551198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E250365-16C2-42FD-8E49-B0FC163B495F}"/>
                </a:ext>
              </a:extLst>
            </p:cNvPr>
            <p:cNvGrpSpPr/>
            <p:nvPr/>
          </p:nvGrpSpPr>
          <p:grpSpPr>
            <a:xfrm>
              <a:off x="2336383" y="1261794"/>
              <a:ext cx="7519235" cy="5511985"/>
              <a:chOff x="0" y="1261794"/>
              <a:chExt cx="7519235" cy="551198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A8BD8C8-E5FE-4815-9B25-FD19172B41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855" t="18246" r="43713" b="5789"/>
              <a:stretch/>
            </p:blipFill>
            <p:spPr>
              <a:xfrm>
                <a:off x="0" y="1564105"/>
                <a:ext cx="4217069" cy="5209674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ADA6E0-F455-4029-9602-E48320A6E5A3}"/>
                  </a:ext>
                </a:extLst>
              </p:cNvPr>
              <p:cNvSpPr txBox="1"/>
              <p:nvPr/>
            </p:nvSpPr>
            <p:spPr>
              <a:xfrm>
                <a:off x="0" y="1261794"/>
                <a:ext cx="75192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 </a:t>
                </a:r>
                <a:r>
                  <a:rPr lang="en-US" altLang="ko-KR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ROC </a:t>
                </a:r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곡선 사용하기 위해서 먼저  </a:t>
                </a:r>
                <a:r>
                  <a:rPr lang="en-US" altLang="ko-KR" sz="1200" b="1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roc_curve</a:t>
                </a:r>
                <a:r>
                  <a:rPr lang="en-US" altLang="ko-KR" sz="12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()</a:t>
                </a:r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 함수를 사용하여 여러 </a:t>
                </a:r>
                <a:r>
                  <a:rPr lang="en-US" altLang="ko-KR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threshold</a:t>
                </a:r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TPR</a:t>
                </a:r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과 </a:t>
                </a:r>
                <a:r>
                  <a:rPr lang="en-US" altLang="ko-KR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FPR</a:t>
                </a:r>
                <a:r>
                  <a:rPr lang="ko-KR" altLang="en-US" sz="12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을 계산해야 함</a:t>
                </a:r>
                <a:endParaRPr lang="ko-KR" altLang="en-US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97C8F-73BA-42D9-9B3F-A10DCC5BEA8C}"/>
                  </a:ext>
                </a:extLst>
              </p:cNvPr>
              <p:cNvSpPr txBox="1"/>
              <p:nvPr/>
            </p:nvSpPr>
            <p:spPr>
              <a:xfrm>
                <a:off x="3848100" y="2101335"/>
                <a:ext cx="316865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matplotlib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을 이용하여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TPR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FPR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곡선을 나타냄</a:t>
                </a:r>
                <a:endParaRPr lang="ko-KR" altLang="en-US" sz="10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AF3D80-1FEB-4DB6-9DB8-D702C4D290D4}"/>
                </a:ext>
              </a:extLst>
            </p:cNvPr>
            <p:cNvSpPr txBox="1"/>
            <p:nvPr/>
          </p:nvSpPr>
          <p:spPr>
            <a:xfrm>
              <a:off x="6350847" y="4968786"/>
              <a:ext cx="381931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TPR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이 높을수록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Classifier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가 만드는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FPR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이 늘어남</a:t>
              </a:r>
              <a:endParaRPr lang="en-US" altLang="ko-KR" sz="1000" b="0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빨간색 점선은 데이터를 랜덤으로 분류하는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Classifier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의 </a:t>
              </a:r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ROC 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곡선</a:t>
              </a:r>
              <a:endParaRPr lang="en-US" altLang="ko-KR" sz="1000" b="0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r>
                <a:rPr lang="ko-KR" altLang="en-US" sz="1000" b="1" i="0" dirty="0">
                  <a:solidFill>
                    <a:srgbClr val="555555"/>
                  </a:solidFill>
                  <a:effectLst/>
                  <a:latin typeface="Noto Sans KR"/>
                </a:rPr>
                <a:t>좋은 </a:t>
              </a:r>
              <a:r>
                <a:rPr lang="en-US" altLang="ko-KR" sz="1000" b="1" i="0" dirty="0">
                  <a:solidFill>
                    <a:srgbClr val="555555"/>
                  </a:solidFill>
                  <a:effectLst/>
                  <a:latin typeface="Noto Sans KR"/>
                </a:rPr>
                <a:t>Classifier</a:t>
              </a:r>
              <a:r>
                <a:rPr lang="ko-KR" altLang="en-US" sz="1000" b="1" i="0" dirty="0">
                  <a:solidFill>
                    <a:srgbClr val="555555"/>
                  </a:solidFill>
                  <a:effectLst/>
                  <a:latin typeface="Noto Sans KR"/>
                </a:rPr>
                <a:t>일수록 이 빨간색 점선에서 멀리 떨어져 있어야 </a:t>
              </a:r>
              <a:r>
                <a:rPr lang="ko-KR" altLang="en-US" sz="1000" b="1" dirty="0">
                  <a:solidFill>
                    <a:srgbClr val="555555"/>
                  </a:solidFill>
                  <a:latin typeface="Noto Sans KR"/>
                </a:rPr>
                <a:t>함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625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3.3.5 ROC </a:t>
            </a:r>
            <a:r>
              <a:rPr lang="ko-KR" altLang="en-US" b="1" dirty="0"/>
              <a:t>곡선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FDF32B0-9F64-465F-8806-E6D5DFD7ADF0}"/>
              </a:ext>
            </a:extLst>
          </p:cNvPr>
          <p:cNvGrpSpPr/>
          <p:nvPr/>
        </p:nvGrpSpPr>
        <p:grpSpPr>
          <a:xfrm>
            <a:off x="1283368" y="2586788"/>
            <a:ext cx="9625264" cy="1833693"/>
            <a:chOff x="1283368" y="2586788"/>
            <a:chExt cx="9625264" cy="183369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069CC5-50A1-4DB0-943B-AA3D9999FCAB}"/>
                </a:ext>
              </a:extLst>
            </p:cNvPr>
            <p:cNvGrpSpPr/>
            <p:nvPr/>
          </p:nvGrpSpPr>
          <p:grpSpPr>
            <a:xfrm>
              <a:off x="1283368" y="2586788"/>
              <a:ext cx="9625264" cy="1833693"/>
              <a:chOff x="138363" y="2586788"/>
              <a:chExt cx="9625264" cy="183369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08FCF73-3EAE-499E-B88A-F3FA1F56FD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074" t="18860" r="30336" b="54473"/>
              <a:stretch/>
            </p:blipFill>
            <p:spPr>
              <a:xfrm>
                <a:off x="138363" y="2586788"/>
                <a:ext cx="5660859" cy="182880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EE994-C214-4F84-961A-C7C1FEF59741}"/>
                  </a:ext>
                </a:extLst>
              </p:cNvPr>
              <p:cNvSpPr txBox="1"/>
              <p:nvPr/>
            </p:nvSpPr>
            <p:spPr>
              <a:xfrm>
                <a:off x="3535279" y="3398921"/>
                <a:ext cx="61681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RandomForestClassifier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를 훈련시켜 </a:t>
                </a:r>
                <a:r>
                  <a:rPr lang="en-US" altLang="ko-KR" sz="100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SGDClassifier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의 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ROC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곡선과 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ROC AUC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점수를 비교</a:t>
                </a:r>
                <a:endParaRPr lang="en-US" altLang="ko-KR" sz="1000" i="0" dirty="0">
                  <a:solidFill>
                    <a:srgbClr val="555555"/>
                  </a:solidFill>
                  <a:effectLst/>
                  <a:latin typeface="Noto Sans KR"/>
                </a:endParaRPr>
              </a:p>
              <a:p>
                <a:r>
                  <a:rPr lang="en-US" altLang="ko-KR" sz="1000" b="1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predict_proba</a:t>
                </a:r>
                <a:r>
                  <a:rPr lang="en-US" altLang="ko-KR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()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 </a:t>
                </a:r>
                <a:r>
                  <a:rPr lang="ko-KR" altLang="en-US" sz="1000" b="1" i="0" dirty="0">
                    <a:solidFill>
                      <a:srgbClr val="555555"/>
                    </a:solidFill>
                    <a:effectLst/>
                    <a:latin typeface="Noto Sans KR"/>
                  </a:rPr>
                  <a:t>메서드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: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데이터가 행</a:t>
                </a:r>
                <a:r>
                  <a:rPr lang="en-US" altLang="ko-KR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, </a:t>
                </a:r>
                <a:r>
                  <a:rPr lang="ko-KR" altLang="en-US" sz="1000" b="0" i="0" dirty="0">
                    <a:solidFill>
                      <a:srgbClr val="555555"/>
                    </a:solidFill>
                    <a:effectLst/>
                    <a:latin typeface="Noto Sans KR"/>
                  </a:rPr>
                  <a:t>클래스가 열이고 데이터가 주어진 클래스에 속할 확률을 담은 배열 반환</a:t>
                </a:r>
                <a:endParaRPr lang="ko-KR" altLang="en-US" sz="1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43885-863F-4BE6-AF3C-1BAEA12875E7}"/>
                  </a:ext>
                </a:extLst>
              </p:cNvPr>
              <p:cNvSpPr txBox="1"/>
              <p:nvPr/>
            </p:nvSpPr>
            <p:spPr>
              <a:xfrm>
                <a:off x="4750970" y="4020371"/>
                <a:ext cx="50126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 </a:t>
                </a:r>
                <a:r>
                  <a:rPr lang="en-US" altLang="ko-KR" sz="1000" i="0" dirty="0" err="1">
                    <a:solidFill>
                      <a:srgbClr val="555555"/>
                    </a:solidFill>
                    <a:effectLst/>
                    <a:latin typeface="Noto Sans KR"/>
                  </a:rPr>
                  <a:t>roc_curve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()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함수 사용하려면 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Label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과 점수가 필요</a:t>
                </a:r>
              </a:p>
              <a:p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&gt;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점수 대신에 클래스 확률을 사용할 수 있어서</a:t>
                </a:r>
                <a:r>
                  <a:rPr lang="en-US" altLang="ko-KR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, Positive </a:t>
                </a:r>
                <a:r>
                  <a:rPr lang="ko-KR" altLang="en-US" sz="1000" i="0" dirty="0">
                    <a:solidFill>
                      <a:srgbClr val="555555"/>
                    </a:solidFill>
                    <a:effectLst/>
                    <a:latin typeface="Noto Sans KR"/>
                  </a:rPr>
                  <a:t>클래스 확률을 점수로 사용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E88289C-57F2-4577-AF61-88F152EF94A8}"/>
                </a:ext>
              </a:extLst>
            </p:cNvPr>
            <p:cNvSpPr txBox="1"/>
            <p:nvPr/>
          </p:nvSpPr>
          <p:spPr>
            <a:xfrm>
              <a:off x="2767263" y="3098131"/>
              <a:ext cx="1943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S</a:t>
              </a:r>
              <a:r>
                <a:rPr lang="en-US" altLang="ko-KR" sz="1000" i="0" dirty="0" err="1">
                  <a:effectLst/>
                  <a:latin typeface="Noto Sans KR"/>
                </a:rPr>
                <a:t>GDClassifier</a:t>
              </a:r>
              <a:r>
                <a:rPr lang="ko-KR" altLang="en-US" sz="1000" i="0" dirty="0">
                  <a:effectLst/>
                  <a:latin typeface="Noto Sans KR"/>
                </a:rPr>
                <a:t>의</a:t>
              </a:r>
              <a:r>
                <a:rPr lang="en-US" altLang="ko-KR" sz="1000" dirty="0">
                  <a:latin typeface="Noto Sans KR"/>
                </a:rPr>
                <a:t> ROC</a:t>
              </a:r>
              <a:r>
                <a:rPr lang="en-US" altLang="ko-KR" sz="1000" dirty="0"/>
                <a:t> AUC </a:t>
              </a:r>
              <a:r>
                <a:rPr lang="ko-KR" altLang="en-US" sz="1000" dirty="0"/>
                <a:t>점수</a:t>
              </a:r>
            </a:p>
          </p:txBody>
        </p:sp>
        <p:sp>
          <p:nvSpPr>
            <p:cNvPr id="5" name="액자 4">
              <a:extLst>
                <a:ext uri="{FF2B5EF4-FFF2-40B4-BE49-F238E27FC236}">
                  <a16:creationId xmlns:a16="http://schemas.microsoft.com/office/drawing/2014/main" id="{E12E78D6-B47D-430B-B61D-6ABEC1836EBF}"/>
                </a:ext>
              </a:extLst>
            </p:cNvPr>
            <p:cNvSpPr/>
            <p:nvPr/>
          </p:nvSpPr>
          <p:spPr>
            <a:xfrm>
              <a:off x="1768643" y="3134226"/>
              <a:ext cx="1010652" cy="16242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15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3.3.5 ROC </a:t>
            </a:r>
            <a:r>
              <a:rPr lang="ko-KR" altLang="en-US" b="1" dirty="0"/>
              <a:t>곡선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8B8FA1-2FEF-48A6-BD76-DB02D5D5F9EF}"/>
              </a:ext>
            </a:extLst>
          </p:cNvPr>
          <p:cNvGrpSpPr/>
          <p:nvPr/>
        </p:nvGrpSpPr>
        <p:grpSpPr>
          <a:xfrm>
            <a:off x="3926556" y="1427292"/>
            <a:ext cx="4338889" cy="5147965"/>
            <a:chOff x="0" y="1481436"/>
            <a:chExt cx="4338889" cy="51479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7CE6AE-9520-40C4-B9C6-779BB9B28C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83" t="18421" r="43659" b="13334"/>
            <a:stretch/>
          </p:blipFill>
          <p:spPr>
            <a:xfrm>
              <a:off x="0" y="1899593"/>
              <a:ext cx="4186990" cy="46802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912F38-35BB-4085-936D-48E6D27B7ED0}"/>
                </a:ext>
              </a:extLst>
            </p:cNvPr>
            <p:cNvSpPr txBox="1"/>
            <p:nvPr/>
          </p:nvSpPr>
          <p:spPr>
            <a:xfrm>
              <a:off x="1502443" y="6383180"/>
              <a:ext cx="254192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&lt; ROC AUC 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점수도 훨씬 높을 수 밖에  없음 </a:t>
              </a:r>
              <a:endParaRPr lang="ko-KR" altLang="en-US" sz="1000" dirty="0"/>
            </a:p>
          </p:txBody>
        </p:sp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30CEE0A5-7DCB-4EA4-833F-CE76F6BCEF56}"/>
                </a:ext>
              </a:extLst>
            </p:cNvPr>
            <p:cNvSpPr/>
            <p:nvPr/>
          </p:nvSpPr>
          <p:spPr>
            <a:xfrm>
              <a:off x="445170" y="6411434"/>
              <a:ext cx="1070811" cy="17445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BCA9A6-60F5-4469-BDB7-EA418071226A}"/>
                </a:ext>
              </a:extLst>
            </p:cNvPr>
            <p:cNvSpPr txBox="1"/>
            <p:nvPr/>
          </p:nvSpPr>
          <p:spPr>
            <a:xfrm>
              <a:off x="0" y="1481436"/>
              <a:ext cx="433888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0" i="0" dirty="0">
                  <a:solidFill>
                    <a:srgbClr val="555555"/>
                  </a:solidFill>
                  <a:effectLst/>
                  <a:latin typeface="Noto Sans KR"/>
                </a:rPr>
                <a:t>ROC 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곡선을 그려보고 </a:t>
              </a:r>
              <a:r>
                <a:rPr lang="en-US" altLang="ko-KR" sz="1000" b="0" i="0" dirty="0" err="1">
                  <a:solidFill>
                    <a:srgbClr val="555555"/>
                  </a:solidFill>
                  <a:effectLst/>
                  <a:latin typeface="Noto Sans KR"/>
                </a:rPr>
                <a:t>SGDClassifier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와 </a:t>
              </a:r>
              <a:r>
                <a:rPr lang="en-US" altLang="ko-KR" sz="1000" b="0" i="0" dirty="0" err="1">
                  <a:solidFill>
                    <a:srgbClr val="555555"/>
                  </a:solidFill>
                  <a:effectLst/>
                  <a:latin typeface="Noto Sans KR"/>
                </a:rPr>
                <a:t>RandomeForest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를 비교</a:t>
              </a:r>
              <a:endParaRPr lang="en-US" altLang="ko-KR" sz="1000" b="0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r>
                <a:rPr lang="en-US" altLang="ko-KR" sz="1000" dirty="0">
                  <a:solidFill>
                    <a:srgbClr val="555555"/>
                  </a:solidFill>
                  <a:latin typeface="Noto Sans KR"/>
                </a:rPr>
                <a:t>&gt; 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그래프 결과 보면 </a:t>
              </a:r>
              <a:r>
                <a:rPr lang="en-US" altLang="ko-KR" sz="1000" b="0" i="0" dirty="0" err="1">
                  <a:solidFill>
                    <a:srgbClr val="555555"/>
                  </a:solidFill>
                  <a:effectLst/>
                  <a:latin typeface="Noto Sans KR"/>
                </a:rPr>
                <a:t>RandomForest</a:t>
              </a:r>
              <a:r>
                <a:rPr lang="ko-KR" altLang="en-US" sz="1000" b="0" i="0" dirty="0">
                  <a:solidFill>
                    <a:srgbClr val="555555"/>
                  </a:solidFill>
                  <a:effectLst/>
                  <a:latin typeface="Noto Sans KR"/>
                </a:rPr>
                <a:t>의 결과가 훨씬 좋은 것을 확인 할 수 있음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587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" y="0"/>
            <a:ext cx="8634153" cy="1967058"/>
          </a:xfrm>
        </p:spPr>
        <p:txBody>
          <a:bodyPr>
            <a:normAutofit/>
          </a:bodyPr>
          <a:lstStyle/>
          <a:p>
            <a:r>
              <a:rPr lang="en-US" altLang="ko-KR" sz="4800" b="1" dirty="0">
                <a:latin typeface="+mn-ea"/>
                <a:ea typeface="+mn-ea"/>
              </a:rPr>
              <a:t>3.4 Multi-Class Classification</a:t>
            </a:r>
            <a:r>
              <a:rPr lang="en-US" altLang="ko-KR" b="1" dirty="0"/>
              <a:t/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" y="1798175"/>
            <a:ext cx="10878589" cy="4702378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err="1"/>
              <a:t>SGDClassifier</a:t>
            </a:r>
            <a:endParaRPr lang="en-US" altLang="ko-KR" dirty="0"/>
          </a:p>
          <a:p>
            <a:pPr algn="l"/>
            <a:r>
              <a:rPr lang="en-US" altLang="ko-KR" dirty="0" err="1"/>
              <a:t>RandomClassifier</a:t>
            </a:r>
            <a:r>
              <a:rPr lang="en-US" altLang="ko-KR" dirty="0"/>
              <a:t>                </a:t>
            </a:r>
            <a:r>
              <a:rPr lang="en-US" altLang="ko-KR" dirty="0" smtClean="0"/>
              <a:t>Multi-Class </a:t>
            </a:r>
            <a:r>
              <a:rPr lang="en-US" altLang="ko-KR" dirty="0"/>
              <a:t>Classification</a:t>
            </a:r>
          </a:p>
          <a:p>
            <a:pPr algn="l"/>
            <a:r>
              <a:rPr lang="en-US" altLang="ko-KR" dirty="0"/>
              <a:t>Naive </a:t>
            </a:r>
            <a:r>
              <a:rPr lang="en-US" altLang="ko-KR" dirty="0" err="1"/>
              <a:t>Bayers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Logistic Regression            </a:t>
            </a:r>
          </a:p>
          <a:p>
            <a:pPr algn="l"/>
            <a:r>
              <a:rPr lang="en-US" altLang="ko-KR" dirty="0"/>
              <a:t>SVM                               Binary Classification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Binary classifier</a:t>
            </a:r>
          </a:p>
          <a:p>
            <a:pPr algn="l"/>
            <a:r>
              <a:rPr lang="en-US" altLang="ko-KR" dirty="0"/>
              <a:t>Binary classifier                 </a:t>
            </a:r>
            <a:r>
              <a:rPr lang="en-US" altLang="ko-KR" b="1" dirty="0"/>
              <a:t>Multiclass Classifier </a:t>
            </a:r>
            <a:endParaRPr lang="en-US" altLang="ko-KR" dirty="0"/>
          </a:p>
          <a:p>
            <a:pPr algn="l"/>
            <a:r>
              <a:rPr lang="en-US" altLang="ko-KR" dirty="0"/>
              <a:t>Binary classifier</a:t>
            </a:r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842953" y="2493818"/>
            <a:ext cx="1230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017520" y="3898670"/>
            <a:ext cx="1055716" cy="25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909455" y="4291994"/>
            <a:ext cx="1163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909455" y="2083436"/>
            <a:ext cx="1163781" cy="22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909455" y="2653607"/>
            <a:ext cx="1163781" cy="24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909455" y="5203767"/>
            <a:ext cx="1163781" cy="34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842953" y="5694218"/>
            <a:ext cx="1230283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842953" y="5818909"/>
            <a:ext cx="1230283" cy="34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6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23701"/>
            <a:ext cx="10515600" cy="5653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4400" dirty="0" err="1"/>
              <a:t>OvR</a:t>
            </a:r>
            <a:r>
              <a:rPr lang="en-US" altLang="ko-KR" sz="4400" dirty="0"/>
              <a:t>(one vs rest) or </a:t>
            </a:r>
            <a:r>
              <a:rPr lang="en-US" altLang="ko-KR" sz="4400" dirty="0" err="1"/>
              <a:t>OvA</a:t>
            </a:r>
            <a:r>
              <a:rPr lang="en-US" altLang="ko-KR" sz="4400" dirty="0"/>
              <a:t>(one vs all)</a:t>
            </a:r>
          </a:p>
          <a:p>
            <a:pPr marL="0" indent="0">
              <a:buNone/>
            </a:pPr>
            <a:r>
              <a:rPr lang="ko-KR" altLang="en-US" sz="1800" dirty="0"/>
              <a:t>특성 숫자 하나만을 구분하는 </a:t>
            </a:r>
            <a:r>
              <a:rPr lang="en-US" altLang="ko-KR" sz="1800" dirty="0"/>
              <a:t>10</a:t>
            </a:r>
            <a:r>
              <a:rPr lang="ko-KR" altLang="en-US" sz="1800" dirty="0"/>
              <a:t>개의 </a:t>
            </a:r>
            <a:r>
              <a:rPr lang="en-US" altLang="ko-KR" sz="1800" dirty="0" err="1"/>
              <a:t>Bianry</a:t>
            </a:r>
            <a:r>
              <a:rPr lang="en-US" altLang="ko-KR" sz="1800" dirty="0"/>
              <a:t> Classifier(0~9)</a:t>
            </a:r>
            <a:r>
              <a:rPr lang="ko-KR" altLang="en-US" sz="1800" dirty="0"/>
              <a:t>를 훈련시켜 클래스가 </a:t>
            </a:r>
            <a:r>
              <a:rPr lang="en-US" altLang="ko-KR" sz="1800" dirty="0"/>
              <a:t>10</a:t>
            </a:r>
            <a:r>
              <a:rPr lang="ko-KR" altLang="en-US" sz="1800" dirty="0"/>
              <a:t>개인 숫자 이미지 분류 시스템을 만들 수 있습니다 이미지 </a:t>
            </a:r>
            <a:r>
              <a:rPr lang="ko-KR" altLang="en-US" sz="1800" dirty="0" err="1"/>
              <a:t>분류시</a:t>
            </a:r>
            <a:r>
              <a:rPr lang="ko-KR" altLang="en-US" sz="1800" dirty="0"/>
              <a:t> </a:t>
            </a:r>
            <a:r>
              <a:rPr lang="en-US" altLang="ko-KR" sz="1800" dirty="0"/>
              <a:t>decision score</a:t>
            </a:r>
            <a:r>
              <a:rPr lang="ko-KR" altLang="en-US" sz="1800" dirty="0"/>
              <a:t>가 가장 높은 것을 클래스로 선택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4400" dirty="0" err="1"/>
              <a:t>OvO</a:t>
            </a:r>
            <a:r>
              <a:rPr lang="en-US" altLang="ko-KR" sz="4400" dirty="0"/>
              <a:t>(one vs one)</a:t>
            </a:r>
          </a:p>
          <a:p>
            <a:pPr marL="0" indent="0">
              <a:buNone/>
            </a:pPr>
            <a:r>
              <a:rPr lang="ko-KR" altLang="en-US" sz="1800" dirty="0"/>
              <a:t>클래스가 </a:t>
            </a:r>
            <a:r>
              <a:rPr lang="en-US" altLang="ko-KR" sz="1800" dirty="0"/>
              <a:t>10</a:t>
            </a:r>
            <a:r>
              <a:rPr lang="ko-KR" altLang="en-US" sz="1800" dirty="0"/>
              <a:t>개인 숫자 이미지 분류 시스템을 구현하는 또 하나의 방법은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 </a:t>
            </a:r>
            <a:r>
              <a:rPr lang="ko-KR" altLang="en-US" sz="1800" dirty="0"/>
              <a:t>구별</a:t>
            </a:r>
            <a:r>
              <a:rPr lang="en-US" altLang="ko-KR" sz="1800" dirty="0"/>
              <a:t>, 0</a:t>
            </a:r>
            <a:r>
              <a:rPr lang="ko-KR" altLang="en-US" sz="1800" dirty="0"/>
              <a:t>과 </a:t>
            </a:r>
            <a:r>
              <a:rPr lang="en-US" altLang="ko-KR" sz="1800" dirty="0"/>
              <a:t>2</a:t>
            </a:r>
            <a:r>
              <a:rPr lang="ko-KR" altLang="en-US" sz="1800" dirty="0"/>
              <a:t>구별</a:t>
            </a:r>
            <a:r>
              <a:rPr lang="en-US" altLang="ko-KR" sz="1800" dirty="0"/>
              <a:t>, </a:t>
            </a:r>
          </a:p>
          <a:p>
            <a:pPr marL="0" indent="0">
              <a:buNone/>
            </a:pPr>
            <a:r>
              <a:rPr lang="en-US" altLang="ko-KR" sz="1800" dirty="0"/>
              <a:t>1</a:t>
            </a:r>
            <a:r>
              <a:rPr lang="ko-KR" altLang="en-US" sz="1800" dirty="0"/>
              <a:t>과 </a:t>
            </a:r>
            <a:r>
              <a:rPr lang="en-US" altLang="ko-KR" sz="1800" dirty="0"/>
              <a:t>2 </a:t>
            </a:r>
            <a:r>
              <a:rPr lang="ko-KR" altLang="en-US" sz="1800" dirty="0"/>
              <a:t>구별 등 </a:t>
            </a:r>
            <a:r>
              <a:rPr lang="ko-KR" altLang="en-US" sz="1800" b="1" dirty="0"/>
              <a:t>모든 숫자의 조합에 대해 </a:t>
            </a:r>
            <a:r>
              <a:rPr lang="en-US" altLang="ko-KR" sz="1800" b="1" dirty="0"/>
              <a:t>Binary Classifier</a:t>
            </a:r>
            <a:r>
              <a:rPr lang="ko-KR" altLang="en-US" sz="1800" b="1" dirty="0"/>
              <a:t>를 학습시키는 것입니다</a:t>
            </a:r>
            <a:r>
              <a:rPr lang="en-US" altLang="ko-KR" sz="1800" b="1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즉 클래스가 </a:t>
            </a:r>
            <a:r>
              <a:rPr lang="en-US" altLang="ko-KR" sz="1800" dirty="0"/>
              <a:t>N</a:t>
            </a:r>
            <a:r>
              <a:rPr lang="ko-KR" altLang="en-US" sz="1800" dirty="0"/>
              <a:t>개라면 </a:t>
            </a:r>
            <a:r>
              <a:rPr lang="en-US" altLang="ko-KR" sz="1800" dirty="0"/>
              <a:t>Classifier</a:t>
            </a:r>
            <a:r>
              <a:rPr lang="ko-KR" altLang="en-US" sz="1800" dirty="0"/>
              <a:t>는 </a:t>
            </a:r>
            <a:r>
              <a:rPr lang="en-US" altLang="ko-KR" sz="1800" dirty="0"/>
              <a:t>N</a:t>
            </a:r>
            <a:r>
              <a:rPr lang="ko-KR" altLang="en-US" sz="1800" dirty="0"/>
              <a:t>∗</a:t>
            </a:r>
            <a:r>
              <a:rPr lang="en-US" altLang="ko-KR" sz="1800" dirty="0"/>
              <a:t>(N</a:t>
            </a:r>
            <a:r>
              <a:rPr lang="ko-KR" altLang="en-US" sz="1800" dirty="0"/>
              <a:t>−</a:t>
            </a:r>
            <a:r>
              <a:rPr lang="en-US" altLang="ko-KR" sz="1800" dirty="0"/>
              <a:t>1)/2</a:t>
            </a:r>
            <a:r>
              <a:rPr lang="ko-KR" altLang="en-US" sz="1800" dirty="0"/>
              <a:t>개가 필요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b="1" dirty="0"/>
              <a:t>장점</a:t>
            </a:r>
            <a:r>
              <a:rPr lang="en-US" altLang="ko-KR" sz="1800" b="1" dirty="0"/>
              <a:t>:</a:t>
            </a:r>
            <a:r>
              <a:rPr lang="ko-KR" altLang="en-US" sz="1600" b="1" dirty="0">
                <a:latin typeface="+mj-ea"/>
                <a:ea typeface="+mj-ea"/>
              </a:rPr>
              <a:t>각 </a:t>
            </a:r>
            <a:r>
              <a:rPr lang="en-US" altLang="ko-KR" sz="1600" b="1" dirty="0">
                <a:latin typeface="+mj-ea"/>
                <a:ea typeface="+mj-ea"/>
              </a:rPr>
              <a:t>Classifier</a:t>
            </a:r>
            <a:r>
              <a:rPr lang="ko-KR" altLang="en-US" sz="1600" b="1" dirty="0">
                <a:latin typeface="+mj-ea"/>
                <a:ea typeface="+mj-ea"/>
              </a:rPr>
              <a:t>를 훈련시킬 때 전체 데이터가 아닌 구별을 위한 두가지 클래스에 대한 데이터만 들어감</a:t>
            </a:r>
            <a:endParaRPr lang="en-US" altLang="ko-KR" sz="1600" b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1800" b="1" dirty="0"/>
              <a:t>특징</a:t>
            </a:r>
            <a:r>
              <a:rPr lang="en-US" altLang="ko-KR" sz="1600" b="1" dirty="0"/>
              <a:t>:</a:t>
            </a:r>
            <a:r>
              <a:rPr lang="en-US" altLang="ko-KR" sz="1600" dirty="0"/>
              <a:t> training set</a:t>
            </a:r>
            <a:r>
              <a:rPr lang="ko-KR" altLang="en-US" sz="1600" dirty="0"/>
              <a:t>의 크기에 민감하여 작은 </a:t>
            </a:r>
            <a:r>
              <a:rPr lang="en-US" altLang="ko-KR" sz="1600" dirty="0"/>
              <a:t>training set</a:t>
            </a:r>
            <a:r>
              <a:rPr lang="ko-KR" altLang="en-US" sz="1600" dirty="0"/>
              <a:t>을 선호하는 </a:t>
            </a:r>
            <a:r>
              <a:rPr lang="en-US" altLang="ko-KR" sz="1600" b="1" dirty="0"/>
              <a:t>SVM</a:t>
            </a:r>
            <a:r>
              <a:rPr lang="ko-KR" altLang="en-US" sz="1600" dirty="0"/>
              <a:t>에서 효과적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800" b="1" dirty="0"/>
              <a:t>      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900" dirty="0"/>
          </a:p>
          <a:p>
            <a:pPr marL="0" indent="0">
              <a:buNone/>
            </a:pPr>
            <a:r>
              <a:rPr lang="en-US" altLang="ko-KR" sz="1900" dirty="0"/>
              <a:t>MNIST</a:t>
            </a:r>
            <a:r>
              <a:rPr lang="ko-KR" altLang="en-US" sz="1900" dirty="0"/>
              <a:t>의 경우 </a:t>
            </a:r>
            <a:r>
              <a:rPr lang="en-US" altLang="ko-KR" sz="1900" dirty="0"/>
              <a:t>10</a:t>
            </a:r>
            <a:r>
              <a:rPr lang="ko-KR" altLang="en-US" sz="1900" dirty="0"/>
              <a:t>개의 클래스가 존재하므로 </a:t>
            </a:r>
            <a:r>
              <a:rPr lang="en-US" altLang="ko-KR" sz="1900" b="1" dirty="0"/>
              <a:t>45</a:t>
            </a:r>
            <a:r>
              <a:rPr lang="ko-KR" altLang="en-US" sz="1900" b="1" dirty="0"/>
              <a:t>개의 </a:t>
            </a:r>
            <a:r>
              <a:rPr lang="en-US" altLang="ko-KR" sz="1900" b="1" dirty="0"/>
              <a:t>Classifier</a:t>
            </a:r>
            <a:r>
              <a:rPr lang="ko-KR" altLang="en-US" sz="1900" dirty="0"/>
              <a:t>를 훈련시켜야 할 것이고</a:t>
            </a:r>
            <a:r>
              <a:rPr lang="en-US" altLang="ko-KR" sz="1900" dirty="0"/>
              <a:t>, </a:t>
            </a:r>
            <a:r>
              <a:rPr lang="ko-KR" altLang="en-US" sz="1900" dirty="0"/>
              <a:t>이미지 하나를 분류하기 위해선 이 </a:t>
            </a:r>
            <a:r>
              <a:rPr lang="en-US" altLang="ko-KR" sz="1900" dirty="0"/>
              <a:t>45</a:t>
            </a:r>
            <a:r>
              <a:rPr lang="ko-KR" altLang="en-US" sz="1900" dirty="0"/>
              <a:t>개의 </a:t>
            </a:r>
            <a:r>
              <a:rPr lang="en-US" altLang="ko-KR" sz="1900" dirty="0"/>
              <a:t>Classifier</a:t>
            </a:r>
            <a:r>
              <a:rPr lang="ko-KR" altLang="en-US" sz="1900" dirty="0"/>
              <a:t>를 모두 통과시킨 후 가장 높은 점수를 얻은 클래스를 선택하게 </a:t>
            </a:r>
            <a:r>
              <a:rPr lang="ko-KR" altLang="en-US" sz="1900" dirty="0" err="1"/>
              <a:t>될것입니다</a:t>
            </a:r>
            <a:r>
              <a:rPr lang="en-US" altLang="ko-KR" sz="1900" dirty="0"/>
              <a:t>.</a:t>
            </a:r>
            <a:r>
              <a:rPr lang="ko-KR" altLang="en-US" sz="1900" dirty="0"/>
              <a:t>그러나 </a:t>
            </a:r>
            <a:r>
              <a:rPr lang="ko-KR" altLang="en-US" sz="1900" b="1" dirty="0"/>
              <a:t>대부분의 </a:t>
            </a:r>
            <a:r>
              <a:rPr lang="en-US" altLang="ko-KR" sz="1900" b="1" dirty="0"/>
              <a:t>Binary Classification </a:t>
            </a:r>
            <a:r>
              <a:rPr lang="ko-KR" altLang="en-US" sz="1900" b="1" dirty="0"/>
              <a:t>알고리즘에서는 </a:t>
            </a:r>
            <a:r>
              <a:rPr lang="en-US" altLang="ko-KR" sz="1900" b="1" dirty="0" err="1"/>
              <a:t>OvR</a:t>
            </a:r>
            <a:r>
              <a:rPr lang="ko-KR" altLang="en-US" sz="1900" b="1" dirty="0"/>
              <a:t>을 선호합니다</a:t>
            </a:r>
            <a:r>
              <a:rPr lang="en-US" altLang="ko-KR" sz="1900" b="1" dirty="0"/>
              <a:t>.</a:t>
            </a:r>
            <a:endParaRPr lang="ko-KR" altLang="en-US" sz="1900" dirty="0"/>
          </a:p>
          <a:p>
            <a:pPr marL="0" indent="0">
              <a:buNone/>
            </a:pP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688820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8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sklearn</a:t>
            </a:r>
            <a:r>
              <a:rPr lang="ko-KR" altLang="en-US" sz="1800" dirty="0"/>
              <a:t>으로 </a:t>
            </a:r>
            <a:r>
              <a:rPr lang="en-US" altLang="ko-KR" sz="1800" dirty="0"/>
              <a:t>Multiclass Classification </a:t>
            </a:r>
            <a:r>
              <a:rPr lang="ko-KR" altLang="en-US" sz="1800" dirty="0"/>
              <a:t>구현 시 </a:t>
            </a:r>
            <a:r>
              <a:rPr lang="en-US" altLang="ko-KR" sz="1800" dirty="0"/>
              <a:t>Binary Classifier</a:t>
            </a:r>
            <a:r>
              <a:rPr lang="ko-KR" altLang="en-US" sz="1800" dirty="0"/>
              <a:t>를 선택하면 </a:t>
            </a:r>
            <a:r>
              <a:rPr lang="ko-KR" altLang="en-US" sz="1800" b="1" dirty="0"/>
              <a:t>알고리즘에 따라 자동으로 </a:t>
            </a:r>
            <a:r>
              <a:rPr lang="en-US" altLang="ko-KR" sz="1800" b="1" dirty="0" err="1"/>
              <a:t>OvR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또는 </a:t>
            </a:r>
            <a:r>
              <a:rPr lang="en-US" altLang="ko-KR" sz="1800" b="1" dirty="0" err="1"/>
              <a:t>OvO</a:t>
            </a:r>
            <a:r>
              <a:rPr lang="ko-KR" altLang="en-US" sz="1800" b="1" dirty="0"/>
              <a:t>를 실행합니다</a:t>
            </a:r>
            <a:r>
              <a:rPr lang="en-US" altLang="ko-KR" sz="1800" b="1" dirty="0"/>
              <a:t>.</a:t>
            </a:r>
            <a:r>
              <a:rPr lang="ko-KR" altLang="en-US" sz="1800" dirty="0"/>
              <a:t> </a:t>
            </a:r>
            <a:r>
              <a:rPr lang="en-US" altLang="ko-KR" sz="1800" b="1" dirty="0"/>
              <a:t>SVM</a:t>
            </a:r>
            <a:r>
              <a:rPr lang="ko-KR" altLang="en-US" sz="1800" dirty="0"/>
              <a:t>을 테스트 해보겠습니다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3" y="976273"/>
            <a:ext cx="3474294" cy="20100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6433" y="3053279"/>
            <a:ext cx="11374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sklearn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 실제로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OvO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방법을 사용하는지 확인해보겠습니다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decision_function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사용하면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개가 아니라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데이터 당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개의 점수를 반환합니다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0" y="3766560"/>
            <a:ext cx="5966698" cy="18481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7600" y="5681618"/>
            <a:ext cx="6117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10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개 중 가장 높은 점수에 해당하는 것은 클래스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27" y="5689931"/>
            <a:ext cx="5177044" cy="1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8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6364" y="362635"/>
            <a:ext cx="4729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sklearn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에서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OvO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나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OvR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을 강제하고 싶다면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OneVsRestClassifier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OneVsOneClassifier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사용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35484" y="10089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방법은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Binary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혹은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Multiclass Classifier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객체를 만들어 저 둘 중 하나에 인자로 던져주면 됩니다</a:t>
            </a:r>
            <a:endParaRPr lang="ko-KR" altLang="en-US" dirty="0"/>
          </a:p>
        </p:txBody>
      </p:sp>
      <p:cxnSp>
        <p:nvCxnSpPr>
          <p:cNvPr id="7" name="꺾인 연결선 6"/>
          <p:cNvCxnSpPr/>
          <p:nvPr/>
        </p:nvCxnSpPr>
        <p:spPr>
          <a:xfrm>
            <a:off x="3773978" y="1082749"/>
            <a:ext cx="872836" cy="249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6364" y="2030676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SVM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9" y="2523297"/>
            <a:ext cx="4248743" cy="3191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35484" y="2030676"/>
            <a:ext cx="1548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SGDClassifier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64" y="2531610"/>
            <a:ext cx="3433303" cy="19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5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1301" y="404198"/>
            <a:ext cx="666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decision_function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SGD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클래스마다 부여한 점수를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1301" y="894649"/>
            <a:ext cx="6411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대부분의 점수가 큰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KR"/>
              </a:rPr>
              <a:t>음수라는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 것은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가 예측 결과에 대한 강한 확신을 보인다는 뜻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62" y="1662098"/>
            <a:ext cx="5361807" cy="20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4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9427" y="218501"/>
            <a:ext cx="2645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성능을 평가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9427" y="742203"/>
            <a:ext cx="5036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평가에는 일반적으로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'cross validation'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을 사용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7" y="1265905"/>
            <a:ext cx="5515745" cy="13908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9427" y="2811119"/>
            <a:ext cx="5176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Input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scale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을 조정하여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accuracy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KR"/>
              </a:rPr>
              <a:t>높일것임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710421" y="1733419"/>
            <a:ext cx="4956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fold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85%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이상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나쁘지는 않은 성능이지만 높일 여지는 충분함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51913" y="2051766"/>
            <a:ext cx="631767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3395439"/>
            <a:ext cx="5550358" cy="23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3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876" y="647758"/>
            <a:ext cx="10515600" cy="69890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3.5 </a:t>
            </a:r>
            <a:r>
              <a:rPr lang="ko-KR" altLang="en-US" b="1" dirty="0"/>
              <a:t>에러 분석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30875" y="1133039"/>
            <a:ext cx="10940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보통은 가장 좋은 몇가지 모델을 골라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하이퍼파라미터를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튜닝하겠지만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지금은 가능성 높은 모델 하나를 찾았다고 가정하고 성능을 향상시킬 방법을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찾아볼것임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한 가지 방법은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만들어진 에러의 종류를 분석하는 것입니다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2648" y="2172318"/>
            <a:ext cx="3336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Confusion Matrix(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오차 행렬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8" y="2657599"/>
            <a:ext cx="5839640" cy="32008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87414" y="2657599"/>
            <a:ext cx="2509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정상적으로 출력</a:t>
            </a:r>
            <a:r>
              <a:rPr lang="en-US" altLang="ko-KR" dirty="0">
                <a:solidFill>
                  <a:srgbClr val="333333"/>
                </a:solidFill>
                <a:latin typeface="Noto Sans KR"/>
              </a:rPr>
              <a:t> but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</a:p>
          <a:p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가독성이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조금 떨어짐</a:t>
            </a:r>
            <a:endParaRPr lang="en-US" altLang="ko-KR" dirty="0">
              <a:solidFill>
                <a:srgbClr val="333333"/>
              </a:solidFill>
              <a:latin typeface="Noto Sans KR"/>
            </a:endParaRPr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691745" y="3192087"/>
            <a:ext cx="997528" cy="67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9141953" y="3580929"/>
            <a:ext cx="26985" cy="88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316246" y="4807127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Noto Sans KR"/>
              </a:rPr>
              <a:t>이미지로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21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E84F81-1352-4426-A3F9-CBF567732F35}"/>
              </a:ext>
            </a:extLst>
          </p:cNvPr>
          <p:cNvGrpSpPr/>
          <p:nvPr/>
        </p:nvGrpSpPr>
        <p:grpSpPr>
          <a:xfrm>
            <a:off x="1570174" y="2140789"/>
            <a:ext cx="9051651" cy="3981453"/>
            <a:chOff x="0" y="1759282"/>
            <a:chExt cx="9051651" cy="39814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D23BA4F-3FB7-421D-A503-CACF0EF13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29" t="19200" r="54771" b="39947"/>
            <a:stretch/>
          </p:blipFill>
          <p:spPr>
            <a:xfrm>
              <a:off x="0" y="1792224"/>
              <a:ext cx="2918766" cy="28017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E4A533-ACFC-4751-A371-D036E2BD9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782" t="67373" r="74927" b="25298"/>
            <a:stretch/>
          </p:blipFill>
          <p:spPr>
            <a:xfrm>
              <a:off x="0" y="4723390"/>
              <a:ext cx="690342" cy="5026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6F93C0-E90F-4914-8F6E-D8D8D5A44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51" t="79558" r="65434" b="12142"/>
            <a:stretch/>
          </p:blipFill>
          <p:spPr>
            <a:xfrm>
              <a:off x="0" y="5171506"/>
              <a:ext cx="1768244" cy="5692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34AC47-4353-4252-9138-F8D7CF3FAB1B}"/>
                </a:ext>
              </a:extLst>
            </p:cNvPr>
            <p:cNvSpPr txBox="1"/>
            <p:nvPr/>
          </p:nvSpPr>
          <p:spPr>
            <a:xfrm>
              <a:off x="2956661" y="1759282"/>
              <a:ext cx="609499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70,000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개의 이미지는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28 * 28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픽셀이기 때문에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784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개의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feature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를 가지고 있음</a:t>
              </a:r>
            </a:p>
            <a:p>
              <a:endParaRPr lang="ko-KR" altLang="en-US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각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feature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0~255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사이의 픽셀 강도를 나타냄</a:t>
              </a:r>
            </a:p>
            <a:p>
              <a:endParaRPr lang="ko-KR" altLang="en-US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하나의 이미지를 확인하기 위해</a:t>
              </a: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1)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이미지의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feature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벡터를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28 * 28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배열로 크기를 바꾸고</a:t>
              </a: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2) matplotlib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의 </a:t>
              </a:r>
              <a:r>
                <a:rPr lang="en-US" altLang="ko-KR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show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()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함수를 사용해 그려 줌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0B40E1-F2E9-4A9B-822F-A364A162F5F4}"/>
                </a:ext>
              </a:extLst>
            </p:cNvPr>
            <p:cNvSpPr txBox="1"/>
            <p:nvPr/>
          </p:nvSpPr>
          <p:spPr>
            <a:xfrm>
              <a:off x="1825267" y="4727549"/>
              <a:ext cx="142660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000000"/>
                  </a:solidFill>
                  <a:latin typeface="Helvetica Neue"/>
                </a:rPr>
                <a:t>이미지 </a:t>
              </a:r>
              <a:r>
                <a:rPr lang="en-US" altLang="ko-KR" sz="1200" dirty="0">
                  <a:solidFill>
                    <a:srgbClr val="000000"/>
                  </a:solidFill>
                  <a:latin typeface="Helvetica Neue"/>
                </a:rPr>
                <a:t>label</a:t>
              </a:r>
              <a:r>
                <a:rPr lang="ko-KR" altLang="en-US" sz="1200" dirty="0">
                  <a:solidFill>
                    <a:srgbClr val="000000"/>
                  </a:solidFill>
                  <a:latin typeface="Helvetica Neue"/>
                </a:rPr>
                <a:t> 확인</a:t>
              </a:r>
              <a:endParaRPr lang="ko-KR" altLang="en-US" sz="1200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BCEA4C5-C279-4D05-8B02-8A7DD24462D1}"/>
                </a:ext>
              </a:extLst>
            </p:cNvPr>
            <p:cNvSpPr/>
            <p:nvPr/>
          </p:nvSpPr>
          <p:spPr>
            <a:xfrm>
              <a:off x="775121" y="4723391"/>
              <a:ext cx="974956" cy="376006"/>
            </a:xfrm>
            <a:custGeom>
              <a:avLst/>
              <a:gdLst>
                <a:gd name="connsiteX0" fmla="*/ 974956 w 974956"/>
                <a:gd name="connsiteY0" fmla="*/ 145335 h 376006"/>
                <a:gd name="connsiteX1" fmla="*/ 859899 w 974956"/>
                <a:gd name="connsiteY1" fmla="*/ 151390 h 376006"/>
                <a:gd name="connsiteX2" fmla="*/ 781176 w 974956"/>
                <a:gd name="connsiteY2" fmla="*/ 157446 h 376006"/>
                <a:gd name="connsiteX3" fmla="*/ 641896 w 974956"/>
                <a:gd name="connsiteY3" fmla="*/ 163502 h 376006"/>
                <a:gd name="connsiteX4" fmla="*/ 442060 w 974956"/>
                <a:gd name="connsiteY4" fmla="*/ 181669 h 376006"/>
                <a:gd name="connsiteX5" fmla="*/ 205891 w 974956"/>
                <a:gd name="connsiteY5" fmla="*/ 175613 h 376006"/>
                <a:gd name="connsiteX6" fmla="*/ 0 w 974956"/>
                <a:gd name="connsiteY6" fmla="*/ 163502 h 376006"/>
                <a:gd name="connsiteX7" fmla="*/ 42389 w 974956"/>
                <a:gd name="connsiteY7" fmla="*/ 66612 h 376006"/>
                <a:gd name="connsiteX8" fmla="*/ 60556 w 974956"/>
                <a:gd name="connsiteY8" fmla="*/ 42389 h 376006"/>
                <a:gd name="connsiteX9" fmla="*/ 90834 w 974956"/>
                <a:gd name="connsiteY9" fmla="*/ 0 h 376006"/>
                <a:gd name="connsiteX10" fmla="*/ 109001 w 974956"/>
                <a:gd name="connsiteY10" fmla="*/ 12111 h 376006"/>
                <a:gd name="connsiteX11" fmla="*/ 115056 w 974956"/>
                <a:gd name="connsiteY11" fmla="*/ 36334 h 376006"/>
                <a:gd name="connsiteX12" fmla="*/ 121112 w 974956"/>
                <a:gd name="connsiteY12" fmla="*/ 78723 h 376006"/>
                <a:gd name="connsiteX13" fmla="*/ 115056 w 974956"/>
                <a:gd name="connsiteY13" fmla="*/ 363337 h 376006"/>
                <a:gd name="connsiteX14" fmla="*/ 102945 w 974956"/>
                <a:gd name="connsiteY14" fmla="*/ 375449 h 376006"/>
                <a:gd name="connsiteX15" fmla="*/ 84778 w 974956"/>
                <a:gd name="connsiteY15" fmla="*/ 345171 h 376006"/>
                <a:gd name="connsiteX16" fmla="*/ 66611 w 974956"/>
                <a:gd name="connsiteY16" fmla="*/ 320948 h 376006"/>
                <a:gd name="connsiteX17" fmla="*/ 60556 w 974956"/>
                <a:gd name="connsiteY17" fmla="*/ 290670 h 376006"/>
                <a:gd name="connsiteX18" fmla="*/ 48445 w 974956"/>
                <a:gd name="connsiteY18" fmla="*/ 272503 h 376006"/>
                <a:gd name="connsiteX19" fmla="*/ 42389 w 974956"/>
                <a:gd name="connsiteY19" fmla="*/ 242225 h 376006"/>
                <a:gd name="connsiteX20" fmla="*/ 36333 w 974956"/>
                <a:gd name="connsiteY20" fmla="*/ 218002 h 376006"/>
                <a:gd name="connsiteX21" fmla="*/ 30278 w 974956"/>
                <a:gd name="connsiteY21" fmla="*/ 187724 h 376006"/>
                <a:gd name="connsiteX22" fmla="*/ 24222 w 974956"/>
                <a:gd name="connsiteY22" fmla="*/ 169557 h 37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74956" h="376006">
                  <a:moveTo>
                    <a:pt x="974956" y="145335"/>
                  </a:moveTo>
                  <a:lnTo>
                    <a:pt x="859899" y="151390"/>
                  </a:lnTo>
                  <a:cubicBezTo>
                    <a:pt x="833632" y="153032"/>
                    <a:pt x="807454" y="155986"/>
                    <a:pt x="781176" y="157446"/>
                  </a:cubicBezTo>
                  <a:cubicBezTo>
                    <a:pt x="734777" y="160024"/>
                    <a:pt x="688323" y="161483"/>
                    <a:pt x="641896" y="163502"/>
                  </a:cubicBezTo>
                  <a:cubicBezTo>
                    <a:pt x="510897" y="179877"/>
                    <a:pt x="577498" y="173702"/>
                    <a:pt x="442060" y="181669"/>
                  </a:cubicBezTo>
                  <a:lnTo>
                    <a:pt x="205891" y="175613"/>
                  </a:lnTo>
                  <a:cubicBezTo>
                    <a:pt x="46366" y="170704"/>
                    <a:pt x="96165" y="175521"/>
                    <a:pt x="0" y="163502"/>
                  </a:cubicBezTo>
                  <a:cubicBezTo>
                    <a:pt x="11343" y="135143"/>
                    <a:pt x="25652" y="94506"/>
                    <a:pt x="42389" y="66612"/>
                  </a:cubicBezTo>
                  <a:cubicBezTo>
                    <a:pt x="47582" y="57957"/>
                    <a:pt x="55655" y="51212"/>
                    <a:pt x="60556" y="42389"/>
                  </a:cubicBezTo>
                  <a:cubicBezTo>
                    <a:pt x="84520" y="-746"/>
                    <a:pt x="57496" y="22224"/>
                    <a:pt x="90834" y="0"/>
                  </a:cubicBezTo>
                  <a:cubicBezTo>
                    <a:pt x="96890" y="4037"/>
                    <a:pt x="104964" y="6055"/>
                    <a:pt x="109001" y="12111"/>
                  </a:cubicBezTo>
                  <a:cubicBezTo>
                    <a:pt x="113618" y="19036"/>
                    <a:pt x="113567" y="28145"/>
                    <a:pt x="115056" y="36334"/>
                  </a:cubicBezTo>
                  <a:cubicBezTo>
                    <a:pt x="117609" y="50377"/>
                    <a:pt x="119093" y="64593"/>
                    <a:pt x="121112" y="78723"/>
                  </a:cubicBezTo>
                  <a:cubicBezTo>
                    <a:pt x="119093" y="173594"/>
                    <a:pt x="120855" y="268622"/>
                    <a:pt x="115056" y="363337"/>
                  </a:cubicBezTo>
                  <a:cubicBezTo>
                    <a:pt x="114707" y="369036"/>
                    <a:pt x="107841" y="378386"/>
                    <a:pt x="102945" y="375449"/>
                  </a:cubicBezTo>
                  <a:cubicBezTo>
                    <a:pt x="92852" y="369394"/>
                    <a:pt x="91307" y="354964"/>
                    <a:pt x="84778" y="345171"/>
                  </a:cubicBezTo>
                  <a:cubicBezTo>
                    <a:pt x="79179" y="336773"/>
                    <a:pt x="72667" y="329022"/>
                    <a:pt x="66611" y="320948"/>
                  </a:cubicBezTo>
                  <a:cubicBezTo>
                    <a:pt x="64593" y="310855"/>
                    <a:pt x="64170" y="300307"/>
                    <a:pt x="60556" y="290670"/>
                  </a:cubicBezTo>
                  <a:cubicBezTo>
                    <a:pt x="58001" y="283855"/>
                    <a:pt x="51000" y="279318"/>
                    <a:pt x="48445" y="272503"/>
                  </a:cubicBezTo>
                  <a:cubicBezTo>
                    <a:pt x="44831" y="262866"/>
                    <a:pt x="44622" y="252272"/>
                    <a:pt x="42389" y="242225"/>
                  </a:cubicBezTo>
                  <a:cubicBezTo>
                    <a:pt x="40583" y="234100"/>
                    <a:pt x="38138" y="226127"/>
                    <a:pt x="36333" y="218002"/>
                  </a:cubicBezTo>
                  <a:cubicBezTo>
                    <a:pt x="34100" y="207955"/>
                    <a:pt x="32774" y="197709"/>
                    <a:pt x="30278" y="187724"/>
                  </a:cubicBezTo>
                  <a:cubicBezTo>
                    <a:pt x="28730" y="181531"/>
                    <a:pt x="24222" y="169557"/>
                    <a:pt x="24222" y="16955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CEEAA19-4910-4C2E-BD32-4125D4090C7E}"/>
                </a:ext>
              </a:extLst>
            </p:cNvPr>
            <p:cNvSpPr/>
            <p:nvPr/>
          </p:nvSpPr>
          <p:spPr>
            <a:xfrm>
              <a:off x="2252694" y="3898709"/>
              <a:ext cx="1731910" cy="1006351"/>
            </a:xfrm>
            <a:custGeom>
              <a:avLst/>
              <a:gdLst>
                <a:gd name="connsiteX0" fmla="*/ 896233 w 1731910"/>
                <a:gd name="connsiteY0" fmla="*/ 970017 h 1006351"/>
                <a:gd name="connsiteX1" fmla="*/ 944678 w 1731910"/>
                <a:gd name="connsiteY1" fmla="*/ 982128 h 1006351"/>
                <a:gd name="connsiteX2" fmla="*/ 1205070 w 1731910"/>
                <a:gd name="connsiteY2" fmla="*/ 1006351 h 1006351"/>
                <a:gd name="connsiteX3" fmla="*/ 1374628 w 1731910"/>
                <a:gd name="connsiteY3" fmla="*/ 976072 h 1006351"/>
                <a:gd name="connsiteX4" fmla="*/ 1495740 w 1731910"/>
                <a:gd name="connsiteY4" fmla="*/ 909461 h 1006351"/>
                <a:gd name="connsiteX5" fmla="*/ 1580519 w 1731910"/>
                <a:gd name="connsiteY5" fmla="*/ 854960 h 1006351"/>
                <a:gd name="connsiteX6" fmla="*/ 1713743 w 1731910"/>
                <a:gd name="connsiteY6" fmla="*/ 667235 h 1006351"/>
                <a:gd name="connsiteX7" fmla="*/ 1731910 w 1731910"/>
                <a:gd name="connsiteY7" fmla="*/ 612735 h 1006351"/>
                <a:gd name="connsiteX8" fmla="*/ 1719799 w 1731910"/>
                <a:gd name="connsiteY8" fmla="*/ 431066 h 1006351"/>
                <a:gd name="connsiteX9" fmla="*/ 1677409 w 1731910"/>
                <a:gd name="connsiteY9" fmla="*/ 370510 h 1006351"/>
                <a:gd name="connsiteX10" fmla="*/ 1604742 w 1731910"/>
                <a:gd name="connsiteY10" fmla="*/ 297842 h 1006351"/>
                <a:gd name="connsiteX11" fmla="*/ 1519963 w 1731910"/>
                <a:gd name="connsiteY11" fmla="*/ 255453 h 1006351"/>
                <a:gd name="connsiteX12" fmla="*/ 1338294 w 1731910"/>
                <a:gd name="connsiteY12" fmla="*/ 200952 h 1006351"/>
                <a:gd name="connsiteX13" fmla="*/ 1005234 w 1731910"/>
                <a:gd name="connsiteY13" fmla="*/ 213063 h 1006351"/>
                <a:gd name="connsiteX14" fmla="*/ 926511 w 1731910"/>
                <a:gd name="connsiteY14" fmla="*/ 219119 h 1006351"/>
                <a:gd name="connsiteX15" fmla="*/ 859899 w 1731910"/>
                <a:gd name="connsiteY15" fmla="*/ 231230 h 1006351"/>
                <a:gd name="connsiteX16" fmla="*/ 702453 w 1731910"/>
                <a:gd name="connsiteY16" fmla="*/ 207008 h 1006351"/>
                <a:gd name="connsiteX17" fmla="*/ 654008 w 1731910"/>
                <a:gd name="connsiteY17" fmla="*/ 188841 h 1006351"/>
                <a:gd name="connsiteX18" fmla="*/ 538951 w 1731910"/>
                <a:gd name="connsiteY18" fmla="*/ 164618 h 1006351"/>
                <a:gd name="connsiteX19" fmla="*/ 411783 w 1731910"/>
                <a:gd name="connsiteY19" fmla="*/ 152507 h 1006351"/>
                <a:gd name="connsiteX20" fmla="*/ 363338 w 1731910"/>
                <a:gd name="connsiteY20" fmla="*/ 146451 h 1006351"/>
                <a:gd name="connsiteX21" fmla="*/ 296726 w 1731910"/>
                <a:gd name="connsiteY21" fmla="*/ 116173 h 1006351"/>
                <a:gd name="connsiteX22" fmla="*/ 272503 w 1731910"/>
                <a:gd name="connsiteY22" fmla="*/ 91951 h 1006351"/>
                <a:gd name="connsiteX23" fmla="*/ 254336 w 1731910"/>
                <a:gd name="connsiteY23" fmla="*/ 85895 h 1006351"/>
                <a:gd name="connsiteX24" fmla="*/ 181669 w 1731910"/>
                <a:gd name="connsiteY24" fmla="*/ 67728 h 1006351"/>
                <a:gd name="connsiteX25" fmla="*/ 6056 w 1731910"/>
                <a:gd name="connsiteY25" fmla="*/ 73784 h 1006351"/>
                <a:gd name="connsiteX26" fmla="*/ 24223 w 1731910"/>
                <a:gd name="connsiteY26" fmla="*/ 128284 h 1006351"/>
                <a:gd name="connsiteX27" fmla="*/ 30278 w 1731910"/>
                <a:gd name="connsiteY27" fmla="*/ 170674 h 1006351"/>
                <a:gd name="connsiteX28" fmla="*/ 48445 w 1731910"/>
                <a:gd name="connsiteY28" fmla="*/ 194896 h 1006351"/>
                <a:gd name="connsiteX29" fmla="*/ 66612 w 1731910"/>
                <a:gd name="connsiteY29" fmla="*/ 237286 h 1006351"/>
                <a:gd name="connsiteX30" fmla="*/ 72668 w 1731910"/>
                <a:gd name="connsiteY30" fmla="*/ 170674 h 1006351"/>
                <a:gd name="connsiteX31" fmla="*/ 84779 w 1731910"/>
                <a:gd name="connsiteY31" fmla="*/ 122229 h 1006351"/>
                <a:gd name="connsiteX32" fmla="*/ 102946 w 1731910"/>
                <a:gd name="connsiteY32" fmla="*/ 31394 h 1006351"/>
                <a:gd name="connsiteX33" fmla="*/ 96890 w 1731910"/>
                <a:gd name="connsiteY33" fmla="*/ 1116 h 1006351"/>
                <a:gd name="connsiteX34" fmla="*/ 72668 w 1731910"/>
                <a:gd name="connsiteY34" fmla="*/ 13227 h 1006351"/>
                <a:gd name="connsiteX35" fmla="*/ 60556 w 1731910"/>
                <a:gd name="connsiteY35" fmla="*/ 31394 h 1006351"/>
                <a:gd name="connsiteX36" fmla="*/ 18167 w 1731910"/>
                <a:gd name="connsiteY36" fmla="*/ 49561 h 1006351"/>
                <a:gd name="connsiteX37" fmla="*/ 0 w 1731910"/>
                <a:gd name="connsiteY37" fmla="*/ 73784 h 100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31910" h="1006351">
                  <a:moveTo>
                    <a:pt x="896233" y="970017"/>
                  </a:moveTo>
                  <a:cubicBezTo>
                    <a:pt x="912381" y="974054"/>
                    <a:pt x="928183" y="979899"/>
                    <a:pt x="944678" y="982128"/>
                  </a:cubicBezTo>
                  <a:cubicBezTo>
                    <a:pt x="1047104" y="995969"/>
                    <a:pt x="1110391" y="999588"/>
                    <a:pt x="1205070" y="1006351"/>
                  </a:cubicBezTo>
                  <a:cubicBezTo>
                    <a:pt x="1261589" y="996258"/>
                    <a:pt x="1320161" y="994228"/>
                    <a:pt x="1374628" y="976072"/>
                  </a:cubicBezTo>
                  <a:cubicBezTo>
                    <a:pt x="1418337" y="961502"/>
                    <a:pt x="1456027" y="932821"/>
                    <a:pt x="1495740" y="909461"/>
                  </a:cubicBezTo>
                  <a:cubicBezTo>
                    <a:pt x="1524697" y="892428"/>
                    <a:pt x="1555931" y="877852"/>
                    <a:pt x="1580519" y="854960"/>
                  </a:cubicBezTo>
                  <a:cubicBezTo>
                    <a:pt x="1639351" y="800186"/>
                    <a:pt x="1681121" y="739003"/>
                    <a:pt x="1713743" y="667235"/>
                  </a:cubicBezTo>
                  <a:cubicBezTo>
                    <a:pt x="1721667" y="649802"/>
                    <a:pt x="1725854" y="630902"/>
                    <a:pt x="1731910" y="612735"/>
                  </a:cubicBezTo>
                  <a:cubicBezTo>
                    <a:pt x="1727873" y="552179"/>
                    <a:pt x="1733121" y="490276"/>
                    <a:pt x="1719799" y="431066"/>
                  </a:cubicBezTo>
                  <a:cubicBezTo>
                    <a:pt x="1714390" y="407027"/>
                    <a:pt x="1693514" y="389158"/>
                    <a:pt x="1677409" y="370510"/>
                  </a:cubicBezTo>
                  <a:cubicBezTo>
                    <a:pt x="1655019" y="344584"/>
                    <a:pt x="1632400" y="318054"/>
                    <a:pt x="1604742" y="297842"/>
                  </a:cubicBezTo>
                  <a:cubicBezTo>
                    <a:pt x="1579232" y="279200"/>
                    <a:pt x="1548953" y="268015"/>
                    <a:pt x="1519963" y="255453"/>
                  </a:cubicBezTo>
                  <a:cubicBezTo>
                    <a:pt x="1429019" y="216044"/>
                    <a:pt x="1429144" y="220420"/>
                    <a:pt x="1338294" y="200952"/>
                  </a:cubicBezTo>
                  <a:lnTo>
                    <a:pt x="1005234" y="213063"/>
                  </a:lnTo>
                  <a:cubicBezTo>
                    <a:pt x="978941" y="214223"/>
                    <a:pt x="952626" y="215855"/>
                    <a:pt x="926511" y="219119"/>
                  </a:cubicBezTo>
                  <a:cubicBezTo>
                    <a:pt x="904117" y="221918"/>
                    <a:pt x="882103" y="227193"/>
                    <a:pt x="859899" y="231230"/>
                  </a:cubicBezTo>
                  <a:cubicBezTo>
                    <a:pt x="805212" y="224796"/>
                    <a:pt x="754735" y="222385"/>
                    <a:pt x="702453" y="207008"/>
                  </a:cubicBezTo>
                  <a:cubicBezTo>
                    <a:pt x="685907" y="202142"/>
                    <a:pt x="670554" y="193707"/>
                    <a:pt x="654008" y="188841"/>
                  </a:cubicBezTo>
                  <a:cubicBezTo>
                    <a:pt x="642520" y="185462"/>
                    <a:pt x="547952" y="165779"/>
                    <a:pt x="538951" y="164618"/>
                  </a:cubicBezTo>
                  <a:cubicBezTo>
                    <a:pt x="496720" y="159169"/>
                    <a:pt x="454138" y="156889"/>
                    <a:pt x="411783" y="152507"/>
                  </a:cubicBezTo>
                  <a:cubicBezTo>
                    <a:pt x="395595" y="150832"/>
                    <a:pt x="379486" y="148470"/>
                    <a:pt x="363338" y="146451"/>
                  </a:cubicBezTo>
                  <a:cubicBezTo>
                    <a:pt x="345135" y="139170"/>
                    <a:pt x="312080" y="126920"/>
                    <a:pt x="296726" y="116173"/>
                  </a:cubicBezTo>
                  <a:cubicBezTo>
                    <a:pt x="287371" y="109625"/>
                    <a:pt x="281795" y="98588"/>
                    <a:pt x="272503" y="91951"/>
                  </a:cubicBezTo>
                  <a:cubicBezTo>
                    <a:pt x="267309" y="88241"/>
                    <a:pt x="260313" y="88136"/>
                    <a:pt x="254336" y="85895"/>
                  </a:cubicBezTo>
                  <a:cubicBezTo>
                    <a:pt x="206119" y="67814"/>
                    <a:pt x="240972" y="76200"/>
                    <a:pt x="181669" y="67728"/>
                  </a:cubicBezTo>
                  <a:cubicBezTo>
                    <a:pt x="123131" y="69747"/>
                    <a:pt x="60724" y="52758"/>
                    <a:pt x="6056" y="73784"/>
                  </a:cubicBezTo>
                  <a:cubicBezTo>
                    <a:pt x="-11817" y="80658"/>
                    <a:pt x="19579" y="109706"/>
                    <a:pt x="24223" y="128284"/>
                  </a:cubicBezTo>
                  <a:cubicBezTo>
                    <a:pt x="27685" y="142131"/>
                    <a:pt x="25400" y="157260"/>
                    <a:pt x="30278" y="170674"/>
                  </a:cubicBezTo>
                  <a:cubicBezTo>
                    <a:pt x="33727" y="180159"/>
                    <a:pt x="43096" y="186337"/>
                    <a:pt x="48445" y="194896"/>
                  </a:cubicBezTo>
                  <a:cubicBezTo>
                    <a:pt x="59133" y="211997"/>
                    <a:pt x="60726" y="219628"/>
                    <a:pt x="66612" y="237286"/>
                  </a:cubicBezTo>
                  <a:cubicBezTo>
                    <a:pt x="68631" y="215082"/>
                    <a:pt x="69191" y="192697"/>
                    <a:pt x="72668" y="170674"/>
                  </a:cubicBezTo>
                  <a:cubicBezTo>
                    <a:pt x="75264" y="154232"/>
                    <a:pt x="80967" y="138432"/>
                    <a:pt x="84779" y="122229"/>
                  </a:cubicBezTo>
                  <a:cubicBezTo>
                    <a:pt x="97442" y="68409"/>
                    <a:pt x="95223" y="77727"/>
                    <a:pt x="102946" y="31394"/>
                  </a:cubicBezTo>
                  <a:cubicBezTo>
                    <a:pt x="100927" y="21301"/>
                    <a:pt x="105716" y="6412"/>
                    <a:pt x="96890" y="1116"/>
                  </a:cubicBezTo>
                  <a:cubicBezTo>
                    <a:pt x="89149" y="-3528"/>
                    <a:pt x="79603" y="7448"/>
                    <a:pt x="72668" y="13227"/>
                  </a:cubicBezTo>
                  <a:cubicBezTo>
                    <a:pt x="67077" y="17886"/>
                    <a:pt x="65702" y="26248"/>
                    <a:pt x="60556" y="31394"/>
                  </a:cubicBezTo>
                  <a:cubicBezTo>
                    <a:pt x="46615" y="45335"/>
                    <a:pt x="36700" y="44928"/>
                    <a:pt x="18167" y="49561"/>
                  </a:cubicBezTo>
                  <a:cubicBezTo>
                    <a:pt x="5153" y="75590"/>
                    <a:pt x="15083" y="73784"/>
                    <a:pt x="0" y="7378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0E7D5-5DEC-4B3E-AFF9-30E2E848E1DE}"/>
                </a:ext>
              </a:extLst>
            </p:cNvPr>
            <p:cNvSpPr txBox="1"/>
            <p:nvPr/>
          </p:nvSpPr>
          <p:spPr>
            <a:xfrm>
              <a:off x="1800035" y="5190485"/>
              <a:ext cx="51457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0000"/>
                  </a:solidFill>
                  <a:latin typeface="Helvetica Neue"/>
                </a:rPr>
                <a:t>l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abel: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 문자열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en-US" altLang="ko-KR" sz="1200" dirty="0">
                  <a:solidFill>
                    <a:srgbClr val="000000"/>
                  </a:solidFill>
                  <a:latin typeface="Helvetica Neue"/>
                </a:rPr>
                <a:t>&gt;</a:t>
              </a:r>
              <a:r>
                <a:rPr lang="ko-KR" altLang="en-US" sz="1200" dirty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latin typeface="Helvetica Neue"/>
                </a:rPr>
                <a:t>머신러닝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 알고리즘에서는 숫자를 사용해야 </a:t>
              </a:r>
              <a:r>
                <a:rPr lang="ko-KR" altLang="en-US" sz="1200" dirty="0">
                  <a:solidFill>
                    <a:srgbClr val="000000"/>
                  </a:solidFill>
                  <a:latin typeface="Helvetica Neue"/>
                </a:rPr>
                <a:t>해서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y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를 정수로 변환</a:t>
              </a:r>
              <a:endParaRPr lang="ko-KR" altLang="en-US" sz="1200" dirty="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3129056F-884E-4F4D-9FA4-3422590A459A}"/>
              </a:ext>
            </a:extLst>
          </p:cNvPr>
          <p:cNvSpPr txBox="1">
            <a:spLocks/>
          </p:cNvSpPr>
          <p:nvPr/>
        </p:nvSpPr>
        <p:spPr>
          <a:xfrm>
            <a:off x="838200" y="4509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latin typeface="Noto Sans KR"/>
              </a:rPr>
              <a:t>1</a:t>
            </a:r>
            <a:r>
              <a:rPr lang="en-US" altLang="ko-KR" b="1" i="0" dirty="0">
                <a:effectLst/>
                <a:latin typeface="Noto Sans KR"/>
              </a:rPr>
              <a:t>. MNIST</a:t>
            </a:r>
            <a:endParaRPr lang="ko-KR" altLang="en-US" b="1" i="0" dirty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011485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0" y="390301"/>
            <a:ext cx="3458058" cy="724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00" y="1114302"/>
            <a:ext cx="2581635" cy="27150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55076" y="15023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Confusion Matrix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이미지들이 올바르게 분류되었음을 나타내는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주대각선에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있으므로 만족스러운 결과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46270" y="30227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숫자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는 상대적으로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KR"/>
              </a:rPr>
              <a:t>어두워보이는데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이는 다른 숫자들만큼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Classification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 잘 되지 않았기 때문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66732" y="1864028"/>
            <a:ext cx="366594" cy="4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166732" y="2975956"/>
            <a:ext cx="388344" cy="32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8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240" y="573270"/>
            <a:ext cx="833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그래프의 에러에 초점을 맞춰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Confusion Matrix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각 값을 대응되는 클래스의 이미지 개수로 나누어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에러 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율을 비교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11" y="1337860"/>
            <a:ext cx="3753374" cy="7906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5211" y="2246804"/>
            <a:ext cx="9687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이제 이미지로 표현할 건데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주대각선만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으로 채움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행은 실제 클래스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열은 예측한 클래스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클래스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8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의 열이 밝다는 것은 많은 이미지들이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8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로 잘못 분류되었음을 의미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11" y="3170134"/>
            <a:ext cx="4175760" cy="35414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04560" y="412189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Confusion Matrix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분석 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성능을 향상시킬 키를 찾을 수도 있음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위 그래프를 통해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로 잘못 분류되는 것을 계산할 필요가 있음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예를 들어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8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대한 데이터를 더 학습하거나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8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다른 숫자의 차이를 구별하여 해결하는 등 그 방법은 다양하게 존재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995949" y="4940867"/>
            <a:ext cx="7232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760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9613" y="290637"/>
            <a:ext cx="8365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각각의 에러를 분석해보면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가 무슨 일을 하고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왜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KR"/>
              </a:rPr>
              <a:t>잘못되었는지에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 대해 알겠지만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,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난이도는 훨씬 높고 시간도 오래 걸릴 것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6115" y="1046788"/>
            <a:ext cx="3847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예를 들어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데이터들을 비교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5" y="1416120"/>
            <a:ext cx="4896533" cy="2316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065" y="945280"/>
            <a:ext cx="3023084" cy="297409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5835534" y="2552007"/>
            <a:ext cx="781396" cy="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46115" y="4380256"/>
            <a:ext cx="87893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분류한 일부는 정말 사람도 분간하기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어려울만큼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모양이 애매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그러나 일부를 제외한 대부분의 잘못 분류된 이미지는 확실히 에러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원인은 선형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(Linear) </a:t>
            </a:r>
            <a:r>
              <a:rPr lang="ko-KR" altLang="en-US" b="1" i="0" dirty="0" smtClean="0">
                <a:solidFill>
                  <a:srgbClr val="555555"/>
                </a:solidFill>
                <a:effectLst/>
                <a:latin typeface="Noto Sans KR"/>
              </a:rPr>
              <a:t>모델인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SGDClassifier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사용했기 때문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따라서 모양이 유사한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몇개의 픽셀만 다를 것이므로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모델이 쉽게 혼동할 수 밖에 없음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이러한 부분을 보완하기 위해서는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3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의 형태의 차이를 발견하여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데이터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전처리를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통해 혼동되지 않도록 해준다면 에러를 줄일 수 있을 것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594465" y="3665913"/>
            <a:ext cx="1246910" cy="57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10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746" y="107431"/>
            <a:ext cx="7906789" cy="1325563"/>
          </a:xfrm>
        </p:spPr>
        <p:txBody>
          <a:bodyPr/>
          <a:lstStyle/>
          <a:p>
            <a:r>
              <a:rPr lang="en-US" altLang="ko-KR" b="1" dirty="0"/>
              <a:t>3.6 Multi-Label Classification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746" y="26469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여러 개의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Binary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클래스를 출력하는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</a:t>
            </a:r>
            <a:endParaRPr lang="en-US" altLang="ko-KR" b="1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'Multi-Label Classification'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4746" y="13214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지금까지는 하나의 데이터가 하나의 클래스에만 할당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그러나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따라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하나의 데이터가 여러 개의 클래스를 출력할 경우가 생김</a:t>
            </a:r>
            <a:endParaRPr lang="en-US" altLang="ko-KR" b="1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892829" y="2244745"/>
            <a:ext cx="0" cy="32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7" y="3728793"/>
            <a:ext cx="435353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3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7" y="346063"/>
            <a:ext cx="4353533" cy="18100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33505" y="5955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각 숫자 이미지에 두 개의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 담긴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y_multilabel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배열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만듬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첫 번째 레이블은 숫자가 큰 값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(7, 8, 9)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중 하나인지 나타내고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두 번째는 홀수인지 나타냅니다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그리고 그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다음줄에서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KNeighborsClassifier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이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multilabel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넣고 훈련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862945" y="1238596"/>
            <a:ext cx="59020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14" y="2553034"/>
            <a:ext cx="2553056" cy="141942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12524" y="26514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예측을 만들면 두개의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 출력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7, 8, 9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속하지 않고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(False)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홀수이므로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(True)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아래 결과는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맞다고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할 수 있습니다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108960" y="3092335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4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6186" y="257060"/>
            <a:ext cx="10515600" cy="1325563"/>
          </a:xfrm>
        </p:spPr>
        <p:txBody>
          <a:bodyPr/>
          <a:lstStyle/>
          <a:p>
            <a:r>
              <a:rPr lang="en-US" altLang="ko-KR" b="1" dirty="0"/>
              <a:t>3.7 Multi-output Classification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92037" y="12057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Multi-Label Classification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 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하나의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Multi-Class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가 될 수 있도록 즉 두개 이상의 값을 가질 수 있도록 일반화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025534" y="28427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이미지에서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Noise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제거하는 시스템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만들것임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 </a:t>
            </a:r>
          </a:p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Noise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가 많은 이미지를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Input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으로 받고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Noise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를 제거한 숫자 이미지를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MNIST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이미지처럼 픽셀의 강도를 담은 배열로 출력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특히 하나의 픽셀이 하나의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이기 때문에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Classifier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의 출력은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Multi-Label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이고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0~255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사이의 값을 가짐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092037" y="54205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우선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Input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으로 사용할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Noise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섞인 이미지를 만들기 위해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MNIST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에서 나눈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training set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test set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각각에 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numpy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1" i="0" dirty="0" err="1">
                <a:solidFill>
                  <a:srgbClr val="555555"/>
                </a:solidFill>
                <a:effectLst/>
                <a:latin typeface="Noto Sans KR"/>
              </a:rPr>
              <a:t>randint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()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함수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를 사용하여 픽셀 강도에 잡음을 추가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이에 대한 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Label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은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KR"/>
              </a:rPr>
              <a:t>Noise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KR"/>
              </a:rPr>
              <a:t>가 없는 원본 이미지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140037" y="2296348"/>
            <a:ext cx="0" cy="446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" idx="2"/>
          </p:cNvCxnSpPr>
          <p:nvPr/>
        </p:nvCxnSpPr>
        <p:spPr>
          <a:xfrm>
            <a:off x="5073534" y="4874107"/>
            <a:ext cx="0" cy="47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431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34" y="540327"/>
            <a:ext cx="4452485" cy="25104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58" y="1795549"/>
            <a:ext cx="4429743" cy="99073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5336771" y="1820487"/>
            <a:ext cx="1055716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523" y="4224102"/>
            <a:ext cx="2857899" cy="2133898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6542116" y="2818015"/>
            <a:ext cx="1088968" cy="989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953563" y="1216028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Noto Sans KR"/>
              </a:rPr>
              <a:t>Classifier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를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4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5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Noto Sans KR"/>
              </a:rPr>
              <a:t>1</a:t>
            </a:r>
            <a:r>
              <a:rPr lang="en-US" altLang="ko-KR" b="1" i="0" dirty="0">
                <a:effectLst/>
                <a:latin typeface="Noto Sans KR"/>
              </a:rPr>
              <a:t>. MNIST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4844C6-86DD-4C8A-9E02-BBD60582CFDB}"/>
              </a:ext>
            </a:extLst>
          </p:cNvPr>
          <p:cNvGrpSpPr/>
          <p:nvPr/>
        </p:nvGrpSpPr>
        <p:grpSpPr>
          <a:xfrm>
            <a:off x="930414" y="1693527"/>
            <a:ext cx="10331173" cy="4791075"/>
            <a:chOff x="843246" y="1693527"/>
            <a:chExt cx="10331173" cy="47910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3774DE6-79CB-485E-8521-980AAF8E3844}"/>
                </a:ext>
              </a:extLst>
            </p:cNvPr>
            <p:cNvGrpSpPr/>
            <p:nvPr/>
          </p:nvGrpSpPr>
          <p:grpSpPr>
            <a:xfrm>
              <a:off x="1017582" y="1693527"/>
              <a:ext cx="10156837" cy="4791075"/>
              <a:chOff x="799342" y="1693527"/>
              <a:chExt cx="10156837" cy="479107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C090DF6-0B98-4FF2-A6C7-D4C53681E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837" t="18896" r="41318" b="44989"/>
              <a:stretch/>
            </p:blipFill>
            <p:spPr>
              <a:xfrm>
                <a:off x="799342" y="2190624"/>
                <a:ext cx="4372164" cy="2476753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CC38CDB-5A17-4E05-BFDF-0EF80C7FE3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5104" y="1693527"/>
                <a:ext cx="4791075" cy="4791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F43C17-C13A-4289-87EA-1F56AD54FE8A}"/>
                </a:ext>
              </a:extLst>
            </p:cNvPr>
            <p:cNvSpPr txBox="1"/>
            <p:nvPr/>
          </p:nvSpPr>
          <p:spPr>
            <a:xfrm>
              <a:off x="843246" y="5111763"/>
              <a:ext cx="53516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MNIST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이미지 샘플들을 보면 분류 작업이 매우 어려울 것이란 것을 직감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O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02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Noto Sans KR"/>
              </a:rPr>
              <a:t>1</a:t>
            </a:r>
            <a:r>
              <a:rPr lang="en-US" altLang="ko-KR" b="1" i="0" dirty="0">
                <a:effectLst/>
                <a:latin typeface="Noto Sans KR"/>
              </a:rPr>
              <a:t>. MNIST</a:t>
            </a:r>
            <a:endParaRPr lang="ko-KR" altLang="en-US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59ED41-D1C2-4AD9-8004-6F508628C41F}"/>
              </a:ext>
            </a:extLst>
          </p:cNvPr>
          <p:cNvGrpSpPr/>
          <p:nvPr/>
        </p:nvGrpSpPr>
        <p:grpSpPr>
          <a:xfrm>
            <a:off x="343814" y="2828836"/>
            <a:ext cx="11504372" cy="1200329"/>
            <a:chOff x="687628" y="1926817"/>
            <a:chExt cx="11504372" cy="12003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2421F8-E54C-4EF2-A1B1-59F464167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78" t="26134" r="41156" b="69920"/>
            <a:stretch/>
          </p:blipFill>
          <p:spPr>
            <a:xfrm>
              <a:off x="687628" y="2267711"/>
              <a:ext cx="5306498" cy="321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279284-4411-42C3-ACC0-8766CDADF086}"/>
                </a:ext>
              </a:extLst>
            </p:cNvPr>
            <p:cNvSpPr txBox="1"/>
            <p:nvPr/>
          </p:nvSpPr>
          <p:spPr>
            <a:xfrm>
              <a:off x="6052202" y="1926817"/>
              <a:ext cx="613979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훈련하기 전에  데이터셋을 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training set : test set = 6 : 1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로 분리</a:t>
              </a:r>
            </a:p>
            <a:p>
              <a:endParaRPr lang="ko-KR" altLang="en-US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데이터셋은 섞는 게 좋음</a:t>
              </a: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&gt;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어떤 알고리즘은 순서에 민감해서 비슷한 데이터가 연속으로 들어오면 성능이 나빠질 </a:t>
              </a:r>
              <a:r>
                <a:rPr lang="ko-KR" altLang="en-US" sz="1200" b="0" i="0" dirty="0" smtClean="0">
                  <a:solidFill>
                    <a:srgbClr val="000000"/>
                  </a:solidFill>
                  <a:effectLst/>
                  <a:latin typeface="Helvetica Neue"/>
                </a:rPr>
                <a:t>   수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있기 때문임</a:t>
              </a: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&gt;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이번에 사용하는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training set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의 경우 이미 섞여 있어 별도의 함수를 사용하지 않았음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34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이진 분류기 훈련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403A2D-EDBA-4763-9C0D-D4885E6B6F91}"/>
              </a:ext>
            </a:extLst>
          </p:cNvPr>
          <p:cNvGrpSpPr/>
          <p:nvPr/>
        </p:nvGrpSpPr>
        <p:grpSpPr>
          <a:xfrm>
            <a:off x="1524253" y="2301547"/>
            <a:ext cx="9143495" cy="2254907"/>
            <a:chOff x="1524253" y="2491177"/>
            <a:chExt cx="9143495" cy="225490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4EC39DF-CE03-45BC-8A61-94537BA76A19}"/>
                </a:ext>
              </a:extLst>
            </p:cNvPr>
            <p:cNvGrpSpPr/>
            <p:nvPr/>
          </p:nvGrpSpPr>
          <p:grpSpPr>
            <a:xfrm>
              <a:off x="1524253" y="2491177"/>
              <a:ext cx="9143495" cy="1875646"/>
              <a:chOff x="-42390" y="1860669"/>
              <a:chExt cx="9143495" cy="1875646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43940440-D06A-4617-A965-CDC2C034063A}"/>
                  </a:ext>
                </a:extLst>
              </p:cNvPr>
              <p:cNvGrpSpPr/>
              <p:nvPr/>
            </p:nvGrpSpPr>
            <p:grpSpPr>
              <a:xfrm>
                <a:off x="-42390" y="1872691"/>
                <a:ext cx="3862424" cy="1863624"/>
                <a:chOff x="0" y="1872691"/>
                <a:chExt cx="3862424" cy="186362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3C3ACEF5-86D5-46D3-A96E-1F203EFD8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7867" t="32320" r="46933" b="62240"/>
                <a:stretch/>
              </p:blipFill>
              <p:spPr>
                <a:xfrm>
                  <a:off x="0" y="1872691"/>
                  <a:ext cx="3862424" cy="373075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F923CB48-F351-406E-80C9-FD50A45EE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7867" t="44685" r="54188" b="43235"/>
                <a:stretch/>
              </p:blipFill>
              <p:spPr>
                <a:xfrm>
                  <a:off x="0" y="2320822"/>
                  <a:ext cx="3066287" cy="828446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8E440708-095C-4CBF-8774-BE529E366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7867" t="62497" r="63228" b="30792"/>
                <a:stretch/>
              </p:blipFill>
              <p:spPr>
                <a:xfrm>
                  <a:off x="0" y="3276088"/>
                  <a:ext cx="2074464" cy="460227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3EC3F3-A54B-49FC-9A84-05FD46D1B391}"/>
                  </a:ext>
                </a:extLst>
              </p:cNvPr>
              <p:cNvSpPr txBox="1"/>
              <p:nvPr/>
            </p:nvSpPr>
            <p:spPr>
              <a:xfrm>
                <a:off x="3810504" y="1860669"/>
                <a:ext cx="48732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문제를 단순화해서 이미지가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5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인지 아닌지 두 개의 클래스를 분류하는 이진 분류기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(Binary classifier)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로 문제 접근 시작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2386D3-FD6A-4351-BAAE-8F2AB504E7C5}"/>
                  </a:ext>
                </a:extLst>
              </p:cNvPr>
              <p:cNvSpPr txBox="1"/>
              <p:nvPr/>
            </p:nvSpPr>
            <p:spPr>
              <a:xfrm>
                <a:off x="3006115" y="2364892"/>
                <a:ext cx="60949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분류 모델 만들어 훈련 시작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!</a:t>
                </a:r>
              </a:p>
              <a:p>
                <a:endPara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첫 번째로 사용할 모델</a:t>
                </a:r>
              </a:p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: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sklearn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의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SGDClassifier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클래스의 확률적 경사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하강법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(Stochastic Gradient Descent)</a:t>
                </a:r>
              </a:p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&gt; SGD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Loss function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계산할 때 전체가 아닌 일부 데이터셋을 사용하기 때문에</a:t>
                </a:r>
              </a:p>
              <a:p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속도가 빨라서 큰 데이터셋을 다루는 데 효과적임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A9B868-0FAB-45C5-8AA8-5566DA76949B}"/>
                </a:ext>
              </a:extLst>
            </p:cNvPr>
            <p:cNvSpPr txBox="1"/>
            <p:nvPr/>
          </p:nvSpPr>
          <p:spPr>
            <a:xfrm>
              <a:off x="1872703" y="4469085"/>
              <a:ext cx="33169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훈련된 모델을 이용해 숫자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5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latin typeface="Helvetica Neue"/>
                </a:rPr>
                <a:t>의 이미지 감지</a:t>
              </a:r>
              <a:endParaRPr lang="en-US" altLang="ko-KR" sz="1200" b="0" i="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67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/>
              <a:t>3.3 </a:t>
            </a:r>
            <a:r>
              <a:rPr lang="ko-KR" altLang="en-US" b="1" dirty="0"/>
              <a:t>성능 측정 </a:t>
            </a:r>
          </a:p>
        </p:txBody>
      </p:sp>
    </p:spTree>
    <p:extLst>
      <p:ext uri="{BB962C8B-B14F-4D97-AF65-F5344CB8AC3E}">
        <p14:creationId xmlns:p14="http://schemas.microsoft.com/office/powerpoint/2010/main" val="279225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600062" cy="1325563"/>
          </a:xfrm>
        </p:spPr>
        <p:txBody>
          <a:bodyPr/>
          <a:lstStyle/>
          <a:p>
            <a:r>
              <a:rPr lang="en-US" altLang="ko-KR" b="1" dirty="0"/>
              <a:t>3.3.1 </a:t>
            </a:r>
            <a:r>
              <a:rPr lang="ko-KR" altLang="en-US" b="1" dirty="0"/>
              <a:t>교차 검증을 사용한 정확도 측정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2E1B93-9B9D-4D2B-B652-69BCAAC596D4}"/>
              </a:ext>
            </a:extLst>
          </p:cNvPr>
          <p:cNvGrpSpPr/>
          <p:nvPr/>
        </p:nvGrpSpPr>
        <p:grpSpPr>
          <a:xfrm>
            <a:off x="788999" y="1995221"/>
            <a:ext cx="10614002" cy="3961987"/>
            <a:chOff x="0" y="1995221"/>
            <a:chExt cx="10614002" cy="396198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3F3549-A5B9-4C77-85E1-20F655ED9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45" t="25600" r="12956" b="32587"/>
            <a:stretch/>
          </p:blipFill>
          <p:spPr>
            <a:xfrm>
              <a:off x="0" y="1995221"/>
              <a:ext cx="7549287" cy="28675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5A8FFB-DD81-4B12-BF73-33D64C74B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778" t="72533" r="41155" b="16373"/>
            <a:stretch/>
          </p:blipFill>
          <p:spPr>
            <a:xfrm>
              <a:off x="0" y="4974336"/>
              <a:ext cx="4506163" cy="7607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5F896C-A16D-4680-B2E2-4376923F3116}"/>
                </a:ext>
              </a:extLst>
            </p:cNvPr>
            <p:cNvSpPr txBox="1"/>
            <p:nvPr/>
          </p:nvSpPr>
          <p:spPr>
            <a:xfrm>
              <a:off x="4416067" y="2118905"/>
              <a:ext cx="609499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200" i="0" dirty="0" err="1">
                  <a:solidFill>
                    <a:srgbClr val="555555"/>
                  </a:solidFill>
                  <a:effectLst/>
                  <a:latin typeface="Noto Sans KR"/>
                </a:rPr>
                <a:t>sklearn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이 제공하는 기능보다 교차 검증 과정을 더 많이 제어해야 하면 직접 함수를 정의하면 됨</a:t>
              </a:r>
            </a:p>
            <a:p>
              <a:pPr algn="l"/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&gt; </a:t>
              </a:r>
              <a:r>
                <a:rPr lang="en-US" altLang="ko-KR" sz="1200" i="0" dirty="0" err="1">
                  <a:solidFill>
                    <a:srgbClr val="555555"/>
                  </a:solidFill>
                  <a:effectLst/>
                  <a:latin typeface="Noto Sans KR"/>
                </a:rPr>
                <a:t>StratifiedFold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: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 클래스 비율이 유지되도록 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fold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를 만들어 줌</a:t>
              </a:r>
              <a:endParaRPr lang="en-US" altLang="ko-KR" sz="1200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pPr algn="l"/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&gt;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매 반복에서 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Classifier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객체를 복제하여 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training fold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로 훈련시키고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, test fold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로 예측을 만듦</a:t>
              </a:r>
              <a:endParaRPr lang="en-US" altLang="ko-KR" sz="1200" i="0" dirty="0">
                <a:solidFill>
                  <a:srgbClr val="555555"/>
                </a:solidFill>
                <a:effectLst/>
                <a:latin typeface="Noto Sans KR"/>
              </a:endParaRPr>
            </a:p>
            <a:p>
              <a:pPr algn="l"/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&gt;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그 다음 올바른 예측의 수를 세어 정확한 예측의 비율을 출력 </a:t>
              </a:r>
              <a:endParaRPr lang="en-US" altLang="ko-KR" sz="1200" i="0" dirty="0">
                <a:solidFill>
                  <a:srgbClr val="555555"/>
                </a:solidFill>
                <a:effectLst/>
                <a:latin typeface="Noto Sans K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67301-D6A8-4E03-A3A8-4D4ACD6521D0}"/>
                </a:ext>
              </a:extLst>
            </p:cNvPr>
            <p:cNvSpPr txBox="1"/>
            <p:nvPr/>
          </p:nvSpPr>
          <p:spPr>
            <a:xfrm>
              <a:off x="4519012" y="5129929"/>
              <a:ext cx="60949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i="0" dirty="0">
                  <a:solidFill>
                    <a:srgbClr val="555555"/>
                  </a:solidFill>
                  <a:effectLst/>
                  <a:latin typeface="Noto Sans KR"/>
                </a:rPr>
                <a:t> </a:t>
              </a:r>
              <a:r>
                <a:rPr lang="en-US" altLang="ko-KR" sz="1200" b="1" i="0" dirty="0" err="1">
                  <a:solidFill>
                    <a:srgbClr val="555555"/>
                  </a:solidFill>
                  <a:effectLst/>
                  <a:latin typeface="Noto Sans KR"/>
                </a:rPr>
                <a:t>cross_val_score</a:t>
              </a:r>
              <a:r>
                <a:rPr lang="en-US" altLang="ko-KR" sz="1200" b="1" i="0" dirty="0">
                  <a:solidFill>
                    <a:srgbClr val="555555"/>
                  </a:solidFill>
                  <a:effectLst/>
                  <a:latin typeface="Noto Sans KR"/>
                </a:rPr>
                <a:t>()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함수로 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fold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가 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3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개인 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k-fold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교차 검증을 이용해서 </a:t>
              </a:r>
              <a:r>
                <a:rPr lang="en-US" altLang="ko-KR" sz="1200" i="0" dirty="0" err="1">
                  <a:solidFill>
                    <a:srgbClr val="555555"/>
                  </a:solidFill>
                  <a:effectLst/>
                  <a:latin typeface="Noto Sans KR"/>
                </a:rPr>
                <a:t>SGDClassifier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를 평가함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316DDB-E4B8-47EB-8094-B2FE074F2665}"/>
                </a:ext>
              </a:extLst>
            </p:cNvPr>
            <p:cNvSpPr txBox="1"/>
            <p:nvPr/>
          </p:nvSpPr>
          <p:spPr>
            <a:xfrm>
              <a:off x="376962" y="5680209"/>
              <a:ext cx="29294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 </a:t>
              </a:r>
              <a:r>
                <a:rPr lang="ko-KR" altLang="en-US" sz="1200" i="0" dirty="0" err="1">
                  <a:solidFill>
                    <a:srgbClr val="555555"/>
                  </a:solidFill>
                  <a:effectLst/>
                  <a:latin typeface="Noto Sans KR"/>
                </a:rPr>
                <a:t>ㄴ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 모든 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fold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에 대한 정확도가 </a:t>
              </a:r>
              <a:r>
                <a:rPr lang="en-US" altLang="ko-KR" sz="1200" i="0" dirty="0">
                  <a:solidFill>
                    <a:srgbClr val="555555"/>
                  </a:solidFill>
                  <a:effectLst/>
                  <a:latin typeface="Noto Sans KR"/>
                </a:rPr>
                <a:t>95% </a:t>
              </a:r>
              <a:r>
                <a:rPr lang="ko-KR" altLang="en-US" sz="1200" i="0" dirty="0">
                  <a:solidFill>
                    <a:srgbClr val="555555"/>
                  </a:solidFill>
                  <a:effectLst/>
                  <a:latin typeface="Noto Sans KR"/>
                </a:rPr>
                <a:t>이상</a:t>
              </a:r>
              <a:endParaRPr lang="ko-KR" altLang="en-US" sz="1200" dirty="0"/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C0A39DF4-9372-4237-8A5F-D837CED0EB98}"/>
                </a:ext>
              </a:extLst>
            </p:cNvPr>
            <p:cNvSpPr/>
            <p:nvPr/>
          </p:nvSpPr>
          <p:spPr>
            <a:xfrm>
              <a:off x="514729" y="5522734"/>
              <a:ext cx="1840911" cy="19378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30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11952-B2CA-4896-A133-8FC43A14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69" y="365125"/>
            <a:ext cx="11849910" cy="1325563"/>
          </a:xfrm>
        </p:spPr>
        <p:txBody>
          <a:bodyPr/>
          <a:lstStyle/>
          <a:p>
            <a:r>
              <a:rPr lang="en-US" altLang="ko-KR" b="1" dirty="0"/>
              <a:t>3.3.1 </a:t>
            </a:r>
            <a:r>
              <a:rPr lang="ko-KR" altLang="en-US" b="1" dirty="0"/>
              <a:t>교차 검증을 사용한 정확도 측정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8EFE16-D9F9-43D6-851E-63B89A6E4D74}"/>
              </a:ext>
            </a:extLst>
          </p:cNvPr>
          <p:cNvGrpSpPr/>
          <p:nvPr/>
        </p:nvGrpSpPr>
        <p:grpSpPr>
          <a:xfrm>
            <a:off x="3047391" y="2147287"/>
            <a:ext cx="6097218" cy="2563426"/>
            <a:chOff x="0" y="3010775"/>
            <a:chExt cx="6097218" cy="256342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A0FFA29-FCF5-4930-8BCB-A1AFE35E3293}"/>
                </a:ext>
              </a:extLst>
            </p:cNvPr>
            <p:cNvGrpSpPr/>
            <p:nvPr/>
          </p:nvGrpSpPr>
          <p:grpSpPr>
            <a:xfrm>
              <a:off x="0" y="3010775"/>
              <a:ext cx="6097218" cy="2563426"/>
              <a:chOff x="0" y="3010775"/>
              <a:chExt cx="6097218" cy="256342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AE04185-C08B-4247-BC9E-B3CB572B0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78" t="34133" r="38955" b="42187"/>
              <a:stretch/>
            </p:blipFill>
            <p:spPr>
              <a:xfrm>
                <a:off x="0" y="3503981"/>
                <a:ext cx="4703675" cy="162397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81ADC8-6EB3-4829-AE9E-73EA7DC0EAF1}"/>
                  </a:ext>
                </a:extLst>
              </p:cNvPr>
              <p:cNvSpPr txBox="1"/>
              <p:nvPr/>
            </p:nvSpPr>
            <p:spPr>
              <a:xfrm>
                <a:off x="0" y="3010775"/>
                <a:ext cx="6097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Label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 상관없이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70,000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개의 모든 데이터를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5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가 아니라고 분류하는 더미 분류기를 만들어 정확도 확인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3F7F27-4282-4D5C-B446-4CBD4D9649EA}"/>
                  </a:ext>
                </a:extLst>
              </p:cNvPr>
              <p:cNvSpPr txBox="1"/>
              <p:nvPr/>
            </p:nvSpPr>
            <p:spPr>
              <a:xfrm>
                <a:off x="0" y="5112536"/>
                <a:ext cx="60949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 모두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5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가 아니라고 예측했음에도 정확도가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90%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가 넘음</a:t>
                </a:r>
                <a:endParaRPr lang="en-US" altLang="ko-KR" sz="1200" i="0" dirty="0">
                  <a:solidFill>
                    <a:srgbClr val="555555"/>
                  </a:solidFill>
                  <a:effectLst/>
                  <a:latin typeface="Noto Sans KR"/>
                </a:endParaRPr>
              </a:p>
              <a:p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&gt; 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이미지의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10%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가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5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에 해당하기 때문에 다 아니라고 예측해도 맞출 확률이 </a:t>
                </a:r>
                <a:r>
                  <a:rPr lang="en-US" altLang="ko-KR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90%</a:t>
                </a:r>
                <a:r>
                  <a:rPr lang="ko-KR" altLang="en-US" sz="1200" i="0" dirty="0">
                    <a:solidFill>
                      <a:srgbClr val="555555"/>
                    </a:solidFill>
                    <a:effectLst/>
                    <a:latin typeface="Noto Sans KR"/>
                  </a:rPr>
                  <a:t>이기 때문</a:t>
                </a:r>
                <a:endParaRPr lang="ko-KR" altLang="en-US" sz="1200" dirty="0"/>
              </a:p>
            </p:txBody>
          </p:sp>
        </p:grp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EDB9D024-702F-4E1D-A5F6-83D68B665968}"/>
                </a:ext>
              </a:extLst>
            </p:cNvPr>
            <p:cNvSpPr/>
            <p:nvPr/>
          </p:nvSpPr>
          <p:spPr>
            <a:xfrm>
              <a:off x="429947" y="4965615"/>
              <a:ext cx="1943857" cy="169557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84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1996</Words>
  <Application>Microsoft Office PowerPoint</Application>
  <PresentationFormat>와이드스크린</PresentationFormat>
  <Paragraphs>206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Helvetica Neue</vt:lpstr>
      <vt:lpstr>Noto Sans KR</vt:lpstr>
      <vt:lpstr>맑은 고딕</vt:lpstr>
      <vt:lpstr>Arial</vt:lpstr>
      <vt:lpstr>Wingdings</vt:lpstr>
      <vt:lpstr>Office 테마</vt:lpstr>
      <vt:lpstr>MNIST  </vt:lpstr>
      <vt:lpstr>1. MNIST</vt:lpstr>
      <vt:lpstr>PowerPoint 프레젠테이션</vt:lpstr>
      <vt:lpstr>1. MNIST</vt:lpstr>
      <vt:lpstr>1. MNIST</vt:lpstr>
      <vt:lpstr>2. 이진 분류기 훈련 </vt:lpstr>
      <vt:lpstr>3.3 성능 측정 </vt:lpstr>
      <vt:lpstr>3.3.1 교차 검증을 사용한 정확도 측정</vt:lpstr>
      <vt:lpstr>3.3.1 교차 검증을 사용한 정확도 측정</vt:lpstr>
      <vt:lpstr>3.3.2 오차 행렬</vt:lpstr>
      <vt:lpstr>3.3.2 오차 행렬</vt:lpstr>
      <vt:lpstr>3.3.2 오차 행렬</vt:lpstr>
      <vt:lpstr>3.3.2 오차 행렬</vt:lpstr>
      <vt:lpstr>3.3.2 오차 행렬</vt:lpstr>
      <vt:lpstr>3.3.3 Precision과 Recall </vt:lpstr>
      <vt:lpstr>3.3.3 Precision과 Recall </vt:lpstr>
      <vt:lpstr>3.3.4 Precision/Recall trade-off</vt:lpstr>
      <vt:lpstr>3.3.4 Precision/Recall trade-off</vt:lpstr>
      <vt:lpstr>3.3.4 Precision/Recall trade-off</vt:lpstr>
      <vt:lpstr>3.3.5 성능 측정- ROC 곡선</vt:lpstr>
      <vt:lpstr>3.3.5 ROC 곡선</vt:lpstr>
      <vt:lpstr>3.3.5 ROC 곡선</vt:lpstr>
      <vt:lpstr>3.4 Multi-Class Classification </vt:lpstr>
      <vt:lpstr>PowerPoint 프레젠테이션</vt:lpstr>
      <vt:lpstr>sklearn으로 Multiclass Classification 구현 시 Binary Classifier를 선택하면 알고리즘에 따라 자동으로 OvR 또는 OvO를 실행합니다. SVM을 테스트 해보겠습니다.</vt:lpstr>
      <vt:lpstr>PowerPoint 프레젠테이션</vt:lpstr>
      <vt:lpstr>PowerPoint 프레젠테이션</vt:lpstr>
      <vt:lpstr>PowerPoint 프레젠테이션</vt:lpstr>
      <vt:lpstr>3.5 에러 분석 </vt:lpstr>
      <vt:lpstr>PowerPoint 프레젠테이션</vt:lpstr>
      <vt:lpstr>PowerPoint 프레젠테이션</vt:lpstr>
      <vt:lpstr>PowerPoint 프레젠테이션</vt:lpstr>
      <vt:lpstr>3.6 Multi-Label Classification</vt:lpstr>
      <vt:lpstr>PowerPoint 프레젠테이션</vt:lpstr>
      <vt:lpstr>3.7 Multi-output Classification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 서영</dc:creator>
  <cp:lastModifiedBy>User</cp:lastModifiedBy>
  <cp:revision>26</cp:revision>
  <dcterms:created xsi:type="dcterms:W3CDTF">2021-09-10T12:45:19Z</dcterms:created>
  <dcterms:modified xsi:type="dcterms:W3CDTF">2021-09-13T14:44:58Z</dcterms:modified>
</cp:coreProperties>
</file>